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3" r:id="rId2"/>
    <p:sldId id="261" r:id="rId3"/>
    <p:sldId id="270" r:id="rId4"/>
    <p:sldId id="258" r:id="rId5"/>
    <p:sldId id="264" r:id="rId6"/>
    <p:sldId id="259" r:id="rId7"/>
    <p:sldId id="257" r:id="rId8"/>
    <p:sldId id="267" r:id="rId9"/>
    <p:sldId id="268" r:id="rId10"/>
    <p:sldId id="272" r:id="rId1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56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126" y="21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6DEF5-0813-4C82-A3AF-1A4B4EE3BE71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0CA83-7EF8-45E2-B974-DC0649242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188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2E59F-9B9D-4F87-B742-AA37131663DF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8DF26-4CA6-42B0-B163-F04270E16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15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0BDB8-E5E4-4252-B26A-61AEF23BB88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532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0BDB8-E5E4-4252-B26A-61AEF23BB88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696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22D0-B620-4F48-8217-C68FE6DF8689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FD9-E8EC-4F84-B91C-31BC3792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947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22D0-B620-4F48-8217-C68FE6DF8689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FD9-E8EC-4F84-B91C-31BC3792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57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22D0-B620-4F48-8217-C68FE6DF8689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FD9-E8EC-4F84-B91C-31BC3792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09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22D0-B620-4F48-8217-C68FE6DF8689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FD9-E8EC-4F84-B91C-31BC3792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6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22D0-B620-4F48-8217-C68FE6DF8689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FD9-E8EC-4F84-B91C-31BC3792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397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22D0-B620-4F48-8217-C68FE6DF8689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FD9-E8EC-4F84-B91C-31BC3792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29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22D0-B620-4F48-8217-C68FE6DF8689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FD9-E8EC-4F84-B91C-31BC3792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24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22D0-B620-4F48-8217-C68FE6DF8689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FD9-E8EC-4F84-B91C-31BC3792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13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22D0-B620-4F48-8217-C68FE6DF8689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FD9-E8EC-4F84-B91C-31BC3792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73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22D0-B620-4F48-8217-C68FE6DF8689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FD9-E8EC-4F84-B91C-31BC3792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3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22D0-B620-4F48-8217-C68FE6DF8689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FD9-E8EC-4F84-B91C-31BC3792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5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122D0-B620-4F48-8217-C68FE6DF8689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04FD9-E8EC-4F84-B91C-31BC3792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91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TU_Colour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8303" y="5568664"/>
            <a:ext cx="1228725" cy="700088"/>
          </a:xfrm>
          <a:prstGeom prst="rect">
            <a:avLst/>
          </a:prstGeom>
        </p:spPr>
      </p:pic>
      <p:pic>
        <p:nvPicPr>
          <p:cNvPr id="8" name="Picture 7" descr="lshtm_logo_posters-black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84116" y="401469"/>
            <a:ext cx="1583391" cy="8315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" t="22301" r="1300" b="20999"/>
          <a:stretch/>
        </p:blipFill>
        <p:spPr>
          <a:xfrm>
            <a:off x="4654898" y="1535966"/>
            <a:ext cx="2808312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645" y="5671401"/>
            <a:ext cx="1872234" cy="6068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9249" y="436755"/>
            <a:ext cx="1576487" cy="7997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84116" y="3063935"/>
            <a:ext cx="790486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/>
              <a:t>HOW TO ENTER EARLY WITHDRAWAL DATA</a:t>
            </a:r>
            <a:endParaRPr lang="en-GB" sz="1350" dirty="0"/>
          </a:p>
          <a:p>
            <a:pPr algn="ctr"/>
            <a:endParaRPr lang="en-GB" sz="1350" dirty="0"/>
          </a:p>
          <a:p>
            <a:pPr algn="ctr"/>
            <a:endParaRPr lang="en-GB" sz="1350" dirty="0"/>
          </a:p>
          <a:p>
            <a:pPr algn="ctr"/>
            <a:r>
              <a:rPr lang="en-GB" sz="900" dirty="0"/>
              <a:t>Trial protocol code: ISRCTN30952488</a:t>
            </a:r>
          </a:p>
          <a:p>
            <a:pPr algn="ctr"/>
            <a:r>
              <a:rPr lang="en-GB" sz="900" dirty="0"/>
              <a:t>Version </a:t>
            </a:r>
            <a:r>
              <a:rPr lang="en-GB" sz="900" dirty="0" smtClean="0"/>
              <a:t>2, </a:t>
            </a:r>
            <a:r>
              <a:rPr lang="en-GB" sz="900" dirty="0" smtClean="0"/>
              <a:t>21 Nov 2017</a:t>
            </a:r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225626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2710978" y="3926811"/>
            <a:ext cx="6912767" cy="16619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46138"/>
            <a:r>
              <a:rPr lang="en-GB" dirty="0">
                <a:latin typeface="Calibri" pitchFamily="34" charset="0"/>
              </a:rPr>
              <a:t>London School of Hygiene &amp; Tropical Medicine</a:t>
            </a:r>
          </a:p>
          <a:p>
            <a:pPr algn="ctr" defTabSz="846138"/>
            <a:r>
              <a:rPr lang="en-GB" dirty="0">
                <a:latin typeface="Calibri" pitchFamily="34" charset="0"/>
              </a:rPr>
              <a:t>Room 180, Keppel Street, London WC1E 7HT</a:t>
            </a:r>
          </a:p>
          <a:p>
            <a:pPr algn="ctr" defTabSz="846138"/>
            <a:endParaRPr lang="en-GB" dirty="0">
              <a:latin typeface="Calibri" pitchFamily="34" charset="0"/>
            </a:endParaRPr>
          </a:p>
          <a:p>
            <a:pPr algn="ctr" defTabSz="846138"/>
            <a:r>
              <a:rPr lang="en-GB" dirty="0">
                <a:latin typeface="Calibri" pitchFamily="34" charset="0"/>
              </a:rPr>
              <a:t>Tel +44(0)20 7299 4684</a:t>
            </a:r>
          </a:p>
          <a:p>
            <a:pPr algn="ctr" defTabSz="846138"/>
            <a:r>
              <a:rPr lang="en-GB" dirty="0">
                <a:latin typeface="Calibri" pitchFamily="34" charset="0"/>
              </a:rPr>
              <a:t>Fax +44(0)20 7299 4663</a:t>
            </a:r>
          </a:p>
          <a:p>
            <a:pPr algn="ctr" defTabSz="846138"/>
            <a:r>
              <a:rPr lang="en-GB" dirty="0">
                <a:latin typeface="Calibri" pitchFamily="34" charset="0"/>
              </a:rPr>
              <a:t>Email: statinwise@Lshtm.ac.uk</a:t>
            </a:r>
          </a:p>
        </p:txBody>
      </p:sp>
      <p:pic>
        <p:nvPicPr>
          <p:cNvPr id="7" name="Picture 6" descr="CTU_Colour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9536" y="5519886"/>
            <a:ext cx="1638300" cy="933450"/>
          </a:xfrm>
          <a:prstGeom prst="rect">
            <a:avLst/>
          </a:prstGeom>
        </p:spPr>
      </p:pic>
      <p:pic>
        <p:nvPicPr>
          <p:cNvPr id="8" name="Picture 7" descr="lshtm_logo_posters-black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5520" y="205092"/>
            <a:ext cx="2111188" cy="1108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" t="22301" r="1300" b="20999"/>
          <a:stretch/>
        </p:blipFill>
        <p:spPr>
          <a:xfrm>
            <a:off x="4223792" y="1920530"/>
            <a:ext cx="3744416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5644168"/>
            <a:ext cx="2496312" cy="809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2264" y="188640"/>
            <a:ext cx="2101982" cy="1066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22618" y="885591"/>
            <a:ext cx="3444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CONTACT US </a:t>
            </a:r>
          </a:p>
        </p:txBody>
      </p:sp>
    </p:spTree>
    <p:extLst>
      <p:ext uri="{BB962C8B-B14F-4D97-AF65-F5344CB8AC3E}">
        <p14:creationId xmlns:p14="http://schemas.microsoft.com/office/powerpoint/2010/main" val="346766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7700" y="1353703"/>
            <a:ext cx="110435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000" dirty="0" smtClean="0"/>
              <a:t>If a patient chooses not to continue with the trial, a GP withdraws a patient from the trial,  a patient dies, or a patient is lost to follow-up,  an end of trial/early withdrawal form must be completed 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3000" dirty="0" smtClean="0"/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000" b="1" dirty="0" smtClean="0"/>
              <a:t>This is to be completed at the point of confirmed withdrawal</a:t>
            </a:r>
            <a:endParaRPr lang="en-GB" sz="3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9575" y="350949"/>
            <a:ext cx="1157416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C00000"/>
                </a:solidFill>
                <a:latin typeface="+mj-lt"/>
              </a:rPr>
              <a:t>Early Withdrawal Form</a:t>
            </a:r>
            <a:endParaRPr lang="en-GB" sz="4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575" y="4466542"/>
            <a:ext cx="11819824" cy="892552"/>
          </a:xfrm>
          <a:prstGeom prst="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>
                <a:solidFill>
                  <a:srgbClr val="FF0000"/>
                </a:solidFill>
              </a:rPr>
              <a:t>In all cases, unless the patient requests otherwise, </a:t>
            </a:r>
            <a:r>
              <a:rPr lang="en-GB" sz="2600" u="sng" dirty="0" smtClean="0">
                <a:solidFill>
                  <a:srgbClr val="FF0000"/>
                </a:solidFill>
              </a:rPr>
              <a:t>all data collected up until the point of withdrawal will be used as trial data</a:t>
            </a:r>
            <a:r>
              <a:rPr lang="en-GB" sz="2600" dirty="0" smtClean="0">
                <a:solidFill>
                  <a:srgbClr val="FF0000"/>
                </a:solidFill>
              </a:rPr>
              <a:t>. </a:t>
            </a:r>
            <a:endParaRPr lang="en-GB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555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328" y="1025496"/>
            <a:ext cx="4015784" cy="572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5508" y="1784870"/>
            <a:ext cx="52911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Form can be found in the Protocol, Appendix 3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Section B to be completed by the Research Nurse / GP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Direct database entry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Must be verifiable from medical records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49575" y="350949"/>
            <a:ext cx="1157416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C00000"/>
                </a:solidFill>
                <a:latin typeface="+mj-lt"/>
              </a:rPr>
              <a:t>Early Withdrawal Form</a:t>
            </a:r>
            <a:endParaRPr lang="en-GB" sz="4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98368" y="1722051"/>
            <a:ext cx="2337366" cy="46806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739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336" y="2468"/>
            <a:ext cx="10177329" cy="1101780"/>
          </a:xfrm>
        </p:spPr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How to complete the early withdrawal form?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4828" y="1914412"/>
            <a:ext cx="191150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Select the patient that requires  withdrawal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48101" y="1914412"/>
            <a:ext cx="230251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Select the end of trial/early withdrawal tab then add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515315" y="2052912"/>
            <a:ext cx="184040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Complete the form then submit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23" name="Picture 22"/>
          <p:cNvPicPr/>
          <p:nvPr/>
        </p:nvPicPr>
        <p:blipFill rotWithShape="1">
          <a:blip r:embed="rId2"/>
          <a:srcRect l="14624" t="38844" r="48482" b="47238"/>
          <a:stretch/>
        </p:blipFill>
        <p:spPr bwMode="auto">
          <a:xfrm>
            <a:off x="5784319" y="3035251"/>
            <a:ext cx="2957384" cy="1246234"/>
          </a:xfrm>
          <a:prstGeom prst="rect">
            <a:avLst/>
          </a:prstGeom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Oval 23"/>
          <p:cNvSpPr/>
          <p:nvPr/>
        </p:nvSpPr>
        <p:spPr>
          <a:xfrm>
            <a:off x="6171897" y="3649416"/>
            <a:ext cx="1161535" cy="446556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/>
          <p:cNvPicPr/>
          <p:nvPr/>
        </p:nvPicPr>
        <p:blipFill rotWithShape="1">
          <a:blip r:embed="rId3"/>
          <a:srcRect l="14286" t="41287" r="52824" b="42738"/>
          <a:stretch/>
        </p:blipFill>
        <p:spPr bwMode="auto">
          <a:xfrm>
            <a:off x="5779319" y="4465795"/>
            <a:ext cx="2962384" cy="1200502"/>
          </a:xfrm>
          <a:prstGeom prst="rect">
            <a:avLst/>
          </a:prstGeom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Oval 28"/>
          <p:cNvSpPr/>
          <p:nvPr/>
        </p:nvSpPr>
        <p:spPr>
          <a:xfrm>
            <a:off x="5701818" y="5131320"/>
            <a:ext cx="799315" cy="329615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155132" y="2052912"/>
            <a:ext cx="151792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User to log into database</a:t>
            </a:r>
            <a:endParaRPr lang="en-GB" dirty="0">
              <a:solidFill>
                <a:srgbClr val="C0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975169" y="2376077"/>
            <a:ext cx="914097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8509455" y="2376077"/>
            <a:ext cx="847024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831896" y="2376077"/>
            <a:ext cx="914097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/>
          <p:nvPr/>
        </p:nvPicPr>
        <p:blipFill rotWithShape="1">
          <a:blip r:embed="rId4"/>
          <a:srcRect l="14126" t="15163" r="43497" b="70088"/>
          <a:stretch/>
        </p:blipFill>
        <p:spPr bwMode="auto">
          <a:xfrm>
            <a:off x="1831896" y="3047965"/>
            <a:ext cx="3833207" cy="141783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Oval 9"/>
          <p:cNvSpPr/>
          <p:nvPr/>
        </p:nvSpPr>
        <p:spPr>
          <a:xfrm>
            <a:off x="2904533" y="4021394"/>
            <a:ext cx="1471515" cy="40618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06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4276" y="0"/>
            <a:ext cx="10263448" cy="930876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How to complete the </a:t>
            </a:r>
            <a:r>
              <a:rPr lang="en-GB" b="1" dirty="0" smtClean="0">
                <a:solidFill>
                  <a:srgbClr val="C00000"/>
                </a:solidFill>
              </a:rPr>
              <a:t>early withdrawal form</a:t>
            </a:r>
            <a:r>
              <a:rPr lang="en-GB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3304" y="1147260"/>
            <a:ext cx="609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800" dirty="0" smtClean="0"/>
              <a:t>Select </a:t>
            </a:r>
            <a:r>
              <a:rPr lang="en-GB" sz="2800" dirty="0"/>
              <a:t>the main reason why patient did not complete </a:t>
            </a:r>
            <a:r>
              <a:rPr lang="en-GB" sz="2800" dirty="0" smtClean="0"/>
              <a:t>the trial to month 15 </a:t>
            </a:r>
            <a:r>
              <a:rPr lang="en-GB" sz="2800" dirty="0"/>
              <a:t>from</a:t>
            </a:r>
            <a:r>
              <a:rPr lang="en-GB" sz="2800" dirty="0" smtClean="0"/>
              <a:t>:</a:t>
            </a:r>
          </a:p>
          <a:p>
            <a:pPr>
              <a:buClr>
                <a:srgbClr val="C00000"/>
              </a:buClr>
            </a:pPr>
            <a:endParaRPr lang="en-GB" sz="2800" dirty="0"/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Lost to follow </a:t>
            </a:r>
            <a:r>
              <a:rPr lang="en-GB" sz="2800" dirty="0" smtClean="0"/>
              <a:t>up</a:t>
            </a:r>
          </a:p>
          <a:p>
            <a:pPr lvl="1">
              <a:buClr>
                <a:srgbClr val="C00000"/>
              </a:buClr>
            </a:pPr>
            <a:endParaRPr lang="en-GB" sz="2800" dirty="0"/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Early </a:t>
            </a:r>
            <a:r>
              <a:rPr lang="en-GB" sz="2800" dirty="0" smtClean="0"/>
              <a:t>withdrawal (by patient or GP)</a:t>
            </a:r>
          </a:p>
          <a:p>
            <a:pPr lvl="1">
              <a:buClr>
                <a:srgbClr val="C00000"/>
              </a:buClr>
            </a:pPr>
            <a:endParaRPr lang="en-GB" sz="2800" dirty="0" smtClean="0"/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Death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5874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1032" y="77002"/>
            <a:ext cx="5309278" cy="722530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1. Lost to follow up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205" y="1047360"/>
            <a:ext cx="11471564" cy="535344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/>
              <a:t>C</a:t>
            </a:r>
            <a:r>
              <a:rPr lang="en-GB" dirty="0" smtClean="0"/>
              <a:t>ontact with a patient may be lost over the course of the trial</a:t>
            </a:r>
          </a:p>
          <a:p>
            <a:pPr marL="0" indent="0">
              <a:spcAft>
                <a:spcPts val="800"/>
              </a:spcAft>
              <a:buClr>
                <a:srgbClr val="C00000"/>
              </a:buClr>
              <a:buNone/>
            </a:pPr>
            <a:endParaRPr lang="en-GB" dirty="0" smtClean="0"/>
          </a:p>
          <a:p>
            <a:pPr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/>
              <a:t>T</a:t>
            </a:r>
            <a:r>
              <a:rPr lang="en-GB" dirty="0" smtClean="0"/>
              <a:t>he trial staff will attempt to re-establish communication</a:t>
            </a:r>
            <a:r>
              <a:rPr lang="en-GB" dirty="0"/>
              <a:t> </a:t>
            </a:r>
            <a:endParaRPr lang="en-GB" dirty="0" smtClean="0"/>
          </a:p>
          <a:p>
            <a:pPr marL="0" indent="0">
              <a:spcAft>
                <a:spcPts val="800"/>
              </a:spcAft>
              <a:buClr>
                <a:srgbClr val="C00000"/>
              </a:buClr>
              <a:buNone/>
            </a:pPr>
            <a:endParaRPr lang="en-GB" dirty="0"/>
          </a:p>
          <a:p>
            <a:pPr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If contact cannot be re-established despite reasonable attempts, the patient is considered </a:t>
            </a:r>
            <a:r>
              <a:rPr lang="en-GB" b="1" dirty="0" smtClean="0">
                <a:solidFill>
                  <a:srgbClr val="C00000"/>
                </a:solidFill>
              </a:rPr>
              <a:t>lost to follow up</a:t>
            </a:r>
          </a:p>
          <a:p>
            <a:pPr marL="0" indent="0">
              <a:spcAft>
                <a:spcPts val="800"/>
              </a:spcAft>
              <a:buClr>
                <a:srgbClr val="C00000"/>
              </a:buClr>
              <a:buNone/>
            </a:pPr>
            <a:endParaRPr lang="en-GB" b="1" dirty="0" smtClean="0">
              <a:solidFill>
                <a:srgbClr val="C00000"/>
              </a:solidFill>
            </a:endParaRPr>
          </a:p>
          <a:p>
            <a:pPr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Where a patient is lost to follow up the following questions are to be completed on the early withdrawal form:</a:t>
            </a:r>
            <a:endParaRPr lang="en-GB" dirty="0"/>
          </a:p>
          <a:p>
            <a:pPr lvl="1">
              <a:spcAft>
                <a:spcPts val="800"/>
              </a:spcAft>
              <a:buClr>
                <a:srgbClr val="C00000"/>
              </a:buClr>
            </a:pPr>
            <a:r>
              <a:rPr lang="en-GB" dirty="0" smtClean="0"/>
              <a:t>Date of last contact with patient</a:t>
            </a:r>
          </a:p>
          <a:p>
            <a:pPr lvl="1">
              <a:spcAft>
                <a:spcPts val="800"/>
              </a:spcAft>
              <a:buClr>
                <a:srgbClr val="C00000"/>
              </a:buClr>
            </a:pPr>
            <a:r>
              <a:rPr lang="en-GB" dirty="0" smtClean="0"/>
              <a:t>Has the patient received individual trial 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575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605" y="0"/>
            <a:ext cx="10968789" cy="809157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2. Early withdrawal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801" y="820292"/>
            <a:ext cx="11580395" cy="5768515"/>
          </a:xfrm>
        </p:spPr>
        <p:txBody>
          <a:bodyPr>
            <a:no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GB" sz="2000" b="1" dirty="0" smtClean="0"/>
              <a:t>Patients may withdraw from the trial because:</a:t>
            </a:r>
          </a:p>
          <a:p>
            <a:pPr lvl="1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000" dirty="0" smtClean="0"/>
              <a:t>Patient does not want to take part anymore and has withdrawn consent</a:t>
            </a:r>
          </a:p>
          <a:p>
            <a:pPr lvl="1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000" dirty="0" smtClean="0"/>
              <a:t>Patient has intolerable muscle symptoms</a:t>
            </a:r>
          </a:p>
          <a:p>
            <a:pPr lvl="1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000" dirty="0" smtClean="0"/>
              <a:t>GP has prescribed another medication and/or has advised that the patient should stop taking study treatment </a:t>
            </a:r>
          </a:p>
          <a:p>
            <a:pPr lvl="1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000" dirty="0" smtClean="0"/>
              <a:t>Patient no longer fulfils the eligibility criteria</a:t>
            </a:r>
          </a:p>
          <a:p>
            <a:pPr marL="0" indent="0">
              <a:spcAft>
                <a:spcPts val="800"/>
              </a:spcAft>
              <a:buClr>
                <a:srgbClr val="C00000"/>
              </a:buClr>
              <a:buNone/>
            </a:pPr>
            <a:endParaRPr lang="en-GB" sz="2000" b="1" dirty="0" smtClean="0"/>
          </a:p>
          <a:p>
            <a:pPr marL="0" indent="0">
              <a:spcAft>
                <a:spcPts val="800"/>
              </a:spcAft>
              <a:buClr>
                <a:srgbClr val="C00000"/>
              </a:buClr>
              <a:buNone/>
            </a:pPr>
            <a:r>
              <a:rPr lang="en-GB" sz="2000" b="1" dirty="0" smtClean="0"/>
              <a:t>If this happens, the </a:t>
            </a:r>
            <a:r>
              <a:rPr lang="en-GB" sz="2000" b="1" dirty="0"/>
              <a:t>following questions are to be completed on the early withdrawal form:</a:t>
            </a:r>
          </a:p>
          <a:p>
            <a:pPr lvl="1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000" dirty="0" smtClean="0"/>
              <a:t> Reason for withdrawal should be provided </a:t>
            </a:r>
          </a:p>
          <a:p>
            <a:pPr lvl="1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000" dirty="0" smtClean="0"/>
              <a:t> Patient should contact GP to discuss reason for withdrawal. </a:t>
            </a:r>
            <a:r>
              <a:rPr lang="en-GB" sz="2000" i="1" dirty="0" smtClean="0"/>
              <a:t>A date for this is to be provided or if this has not taken place, site trial staff are to remind patient to book this appointment</a:t>
            </a:r>
            <a:r>
              <a:rPr lang="en-GB" sz="2000" i="1" dirty="0" smtClean="0">
                <a:solidFill>
                  <a:srgbClr val="C00000"/>
                </a:solidFill>
              </a:rPr>
              <a:t>  </a:t>
            </a:r>
          </a:p>
          <a:p>
            <a:pPr lvl="1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dirty="0" smtClean="0"/>
              <a:t>Patient (where applicable) will receive their personalised results. State the date this has happened, or expected appointment date.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42061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38215" y="33889"/>
            <a:ext cx="6506678" cy="866274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3. Patient died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9056" y="1581788"/>
            <a:ext cx="903388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en-GB" sz="2600" dirty="0" smtClean="0"/>
              <a:t>Where a patient has died, the </a:t>
            </a:r>
            <a:r>
              <a:rPr lang="en-GB" sz="2600" dirty="0"/>
              <a:t>following questions are to be completed on the early withdrawal form: </a:t>
            </a:r>
            <a:endParaRPr lang="en-GB" sz="2600" dirty="0" smtClean="0"/>
          </a:p>
          <a:p>
            <a:pPr>
              <a:buClr>
                <a:srgbClr val="C00000"/>
              </a:buClr>
            </a:pPr>
            <a:endParaRPr lang="en-GB" sz="2600" dirty="0" smtClean="0"/>
          </a:p>
          <a:p>
            <a:pPr marL="914400" lvl="1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600" dirty="0" smtClean="0"/>
              <a:t>Date of death required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2600" dirty="0" smtClean="0"/>
          </a:p>
          <a:p>
            <a:pPr marL="914400" lvl="1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600" dirty="0" smtClean="0"/>
              <a:t>Cause of death required as per patients autopsy report</a:t>
            </a:r>
            <a:r>
              <a:rPr lang="en-GB" sz="2600" dirty="0"/>
              <a:t> </a:t>
            </a:r>
            <a:r>
              <a:rPr lang="en-GB" sz="2600" dirty="0" smtClean="0"/>
              <a:t>or clinical judgement if autopsy is not available 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2600" dirty="0" smtClean="0"/>
          </a:p>
          <a:p>
            <a:pPr marL="914400" lvl="1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600" dirty="0" smtClean="0"/>
              <a:t>Date SAE form was completed (if applicable) </a:t>
            </a:r>
            <a:endParaRPr lang="en-GB" sz="2600" b="1" dirty="0"/>
          </a:p>
        </p:txBody>
      </p:sp>
    </p:spTree>
    <p:extLst>
      <p:ext uri="{BB962C8B-B14F-4D97-AF65-F5344CB8AC3E}">
        <p14:creationId xmlns:p14="http://schemas.microsoft.com/office/powerpoint/2010/main" val="1715781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3793" t="67510" r="44190" b="1"/>
          <a:stretch/>
        </p:blipFill>
        <p:spPr bwMode="auto">
          <a:xfrm>
            <a:off x="7198613" y="833305"/>
            <a:ext cx="4870439" cy="253183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046" y="968391"/>
            <a:ext cx="67718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Use the notes section to add any additional comments </a:t>
            </a:r>
            <a:r>
              <a:rPr lang="en-GB" sz="2400" dirty="0" smtClean="0"/>
              <a:t>regarding the withdrawal</a:t>
            </a:r>
            <a:endParaRPr lang="en-GB" sz="2400" b="1" dirty="0" smtClean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2400" dirty="0">
              <a:solidFill>
                <a:srgbClr val="C00000"/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To submit site trial staff </a:t>
            </a:r>
            <a:r>
              <a:rPr lang="en-GB" sz="2400" dirty="0"/>
              <a:t>must enter </a:t>
            </a:r>
            <a:r>
              <a:rPr lang="en-GB" sz="2400" dirty="0" smtClean="0"/>
              <a:t>their personal </a:t>
            </a:r>
            <a:r>
              <a:rPr lang="en-GB" sz="2400" dirty="0"/>
              <a:t>pin to confirm data entered is accurate in line with medical </a:t>
            </a:r>
            <a:r>
              <a:rPr lang="en-GB" sz="2400" dirty="0" smtClean="0"/>
              <a:t>records</a:t>
            </a:r>
          </a:p>
          <a:p>
            <a:pPr>
              <a:buClr>
                <a:srgbClr val="C00000"/>
              </a:buClr>
            </a:pPr>
            <a:endParaRPr lang="en-GB" sz="2400" dirty="0">
              <a:solidFill>
                <a:srgbClr val="C00000"/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The status of the patient changes to ‘withdrawn’. This disables all further reminders/alerts to patients</a:t>
            </a:r>
            <a:endParaRPr lang="en-GB" sz="24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2400" dirty="0" smtClean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After </a:t>
            </a:r>
            <a:r>
              <a:rPr lang="en-GB" sz="2400" dirty="0"/>
              <a:t>submission, data can be viewed but not edited. Any data amendment requests must be sent to the trial team to </a:t>
            </a:r>
            <a:r>
              <a:rPr lang="en-GB" sz="2400" dirty="0" smtClean="0"/>
              <a:t>action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382085" y="0"/>
            <a:ext cx="97023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rgbClr val="C00000"/>
                </a:solidFill>
              </a:rPr>
              <a:t>Submission of the early withdrawal form</a:t>
            </a:r>
            <a:endParaRPr lang="en-GB" sz="4400" b="1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13929" t="9344" r="44172" b="73953"/>
          <a:stretch/>
        </p:blipFill>
        <p:spPr bwMode="auto">
          <a:xfrm>
            <a:off x="7198612" y="3429000"/>
            <a:ext cx="4870439" cy="1633870"/>
          </a:xfrm>
          <a:prstGeom prst="rect">
            <a:avLst/>
          </a:prstGeom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/>
          <p:nvPr/>
        </p:nvSpPr>
        <p:spPr>
          <a:xfrm>
            <a:off x="7290730" y="3888063"/>
            <a:ext cx="2115282" cy="596996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/>
          <p:nvPr/>
        </p:nvPicPr>
        <p:blipFill rotWithShape="1">
          <a:blip r:embed="rId4"/>
          <a:srcRect l="30413" t="34581" r="42332" b="50641"/>
          <a:stretch/>
        </p:blipFill>
        <p:spPr bwMode="auto">
          <a:xfrm>
            <a:off x="7631394" y="5232505"/>
            <a:ext cx="3976647" cy="1315961"/>
          </a:xfrm>
          <a:prstGeom prst="rect">
            <a:avLst/>
          </a:prstGeom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Oval 8"/>
          <p:cNvSpPr/>
          <p:nvPr/>
        </p:nvSpPr>
        <p:spPr>
          <a:xfrm>
            <a:off x="10562385" y="5776957"/>
            <a:ext cx="1178596" cy="454413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156354" y="732795"/>
            <a:ext cx="1178596" cy="444622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7033451" y="1910212"/>
            <a:ext cx="867336" cy="29942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463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2489</TotalTime>
  <Words>583</Words>
  <Application>Microsoft Office PowerPoint</Application>
  <PresentationFormat>Widescreen</PresentationFormat>
  <Paragraphs>77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How to complete the early withdrawal form?</vt:lpstr>
      <vt:lpstr>How to complete the early withdrawal form?</vt:lpstr>
      <vt:lpstr>1. Lost to follow up</vt:lpstr>
      <vt:lpstr>2. Early withdrawal</vt:lpstr>
      <vt:lpstr>3. Patient died</vt:lpstr>
      <vt:lpstr>PowerPoint Presentation</vt:lpstr>
      <vt:lpstr>PowerPoint Presentation</vt:lpstr>
    </vt:vector>
  </TitlesOfParts>
  <Company>London School of Hygiene &amp; Tropical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enter Early Withdrawal data?</dc:title>
  <dc:creator>Danielle Prowse</dc:creator>
  <cp:lastModifiedBy>Kieran Brack</cp:lastModifiedBy>
  <cp:revision>117</cp:revision>
  <cp:lastPrinted>2016-11-22T11:30:11Z</cp:lastPrinted>
  <dcterms:created xsi:type="dcterms:W3CDTF">2016-10-10T16:23:41Z</dcterms:created>
  <dcterms:modified xsi:type="dcterms:W3CDTF">2017-11-21T12:09:57Z</dcterms:modified>
</cp:coreProperties>
</file>