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1" r:id="rId13"/>
    <p:sldId id="267" r:id="rId14"/>
    <p:sldId id="26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Miller" initials="LM" lastIdx="3" clrIdx="0">
    <p:extLst>
      <p:ext uri="{19B8F6BF-5375-455C-9EA6-DF929625EA0E}">
        <p15:presenceInfo xmlns:p15="http://schemas.microsoft.com/office/powerpoint/2012/main" userId="S-1-5-21-1149302403-3944600604-1635044949-4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634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271" autoAdjust="0"/>
  </p:normalViewPr>
  <p:slideViewPr>
    <p:cSldViewPr snapToGrid="0">
      <p:cViewPr varScale="1">
        <p:scale>
          <a:sx n="103" d="100"/>
          <a:sy n="103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9426-A0EE-4E40-8671-A660409D68D0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8B8F-5631-4C36-BD2D-6505BE1F9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7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60D0-FBC3-4B90-8822-B5CBB9855ECB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80BD-EE48-49BD-806E-42D4CBA4C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6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9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5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3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5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3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9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1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Disagree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7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6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80BD-EE48-49BD-806E-42D4CBA4C2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26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5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9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6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1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7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9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04AF-0E15-4F2B-BB5D-2F4F71C44B82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1A71-EA65-4861-8F26-BC290CD95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02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15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3130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436755"/>
            <a:ext cx="1576487" cy="799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2014" y="3154869"/>
            <a:ext cx="54060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Calibri" pitchFamily="34" charset="0"/>
                <a:cs typeface="Arial" charset="0"/>
              </a:rPr>
              <a:t>HOW TO CONSENT A PATIENT?</a:t>
            </a:r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 dirty="0"/>
              <a:t>Version </a:t>
            </a:r>
            <a:r>
              <a:rPr lang="en-GB" sz="900" dirty="0" smtClean="0"/>
              <a:t>2, 19 Oct 2017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4377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2541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Patient </a:t>
            </a:r>
            <a:r>
              <a:rPr lang="en-GB" b="1" dirty="0">
                <a:solidFill>
                  <a:srgbClr val="C00000"/>
                </a:solidFill>
              </a:rPr>
              <a:t>Information </a:t>
            </a:r>
            <a:r>
              <a:rPr lang="en-GB" b="1" dirty="0" smtClean="0">
                <a:solidFill>
                  <a:srgbClr val="C00000"/>
                </a:solidFill>
              </a:rPr>
              <a:t>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3" y="1091033"/>
            <a:ext cx="8462865" cy="4507441"/>
          </a:xfrm>
        </p:spPr>
        <p:txBody>
          <a:bodyPr>
            <a:normAutofit fontScale="92500"/>
          </a:bodyPr>
          <a:lstStyle/>
          <a:p>
            <a:pPr marL="355600" lvl="2" indent="-3556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 startAt="3"/>
              <a:tabLst>
                <a:tab pos="269875" algn="l"/>
              </a:tabLst>
            </a:pPr>
            <a:r>
              <a:rPr lang="en-GB" sz="2800" dirty="0"/>
              <a:t>The sequence atorvastatin/placebo is unknown to the patients, the GP and the </a:t>
            </a:r>
            <a:r>
              <a:rPr lang="en-GB" sz="2800" dirty="0" smtClean="0"/>
              <a:t>researchers</a:t>
            </a:r>
          </a:p>
          <a:p>
            <a:pPr marL="358775" lvl="2" indent="-358775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 startAt="3"/>
            </a:pPr>
            <a:endParaRPr lang="en-GB" sz="2800" dirty="0" smtClean="0"/>
          </a:p>
          <a:p>
            <a:pPr marL="360000" lvl="2" indent="-3600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 startAt="3"/>
            </a:pPr>
            <a:r>
              <a:rPr lang="en-GB" sz="2800" dirty="0" smtClean="0"/>
              <a:t>Patient information gathered during the trial will </a:t>
            </a:r>
            <a:r>
              <a:rPr lang="en-GB" sz="2800" dirty="0"/>
              <a:t>be </a:t>
            </a:r>
            <a:r>
              <a:rPr lang="en-GB" sz="2800" dirty="0" smtClean="0"/>
              <a:t>collected </a:t>
            </a:r>
            <a:r>
              <a:rPr lang="en-GB" sz="2800" dirty="0"/>
              <a:t>and sent to </a:t>
            </a:r>
            <a:r>
              <a:rPr lang="en-GB" sz="2800" dirty="0" smtClean="0"/>
              <a:t>the Clinical </a:t>
            </a:r>
            <a:r>
              <a:rPr lang="en-GB" sz="2800" dirty="0"/>
              <a:t>T</a:t>
            </a:r>
            <a:r>
              <a:rPr lang="en-GB" sz="2800" dirty="0" smtClean="0"/>
              <a:t>rials Unit (CTU) at the London School of Hygiene and Tropical Medicine </a:t>
            </a:r>
          </a:p>
          <a:p>
            <a:pPr marL="0" lvl="2" indent="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GB" sz="2800" dirty="0"/>
          </a:p>
          <a:p>
            <a:pPr marL="355600" lvl="2" indent="-3556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en-GB" sz="2800" dirty="0"/>
              <a:t>The capsules to take will be posted to the patient’s address every 2 </a:t>
            </a:r>
            <a:r>
              <a:rPr lang="en-GB" sz="2800" dirty="0" smtClean="0"/>
              <a:t>months (and </a:t>
            </a:r>
            <a:r>
              <a:rPr lang="en-GB" sz="2800" dirty="0" smtClean="0"/>
              <a:t>will fit </a:t>
            </a:r>
            <a:r>
              <a:rPr lang="en-GB" sz="2800" dirty="0" smtClean="0"/>
              <a:t>through a standard letterbox)</a:t>
            </a:r>
          </a:p>
          <a:p>
            <a:pPr marL="360000" lvl="2" indent="-3600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 startAt="5"/>
            </a:pPr>
            <a:endParaRPr lang="en-GB" sz="2800" dirty="0"/>
          </a:p>
          <a:p>
            <a:pPr marL="360000" lvl="2" indent="-3600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 startAt="5"/>
            </a:pPr>
            <a:r>
              <a:rPr lang="en-GB" sz="2800" dirty="0"/>
              <a:t>The patient will complete a pain questionnaire every 2 months and receive their own results after 12 months’ </a:t>
            </a:r>
            <a:r>
              <a:rPr lang="en-GB" sz="2800" dirty="0" smtClean="0"/>
              <a:t>participation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029122" y="5729615"/>
            <a:ext cx="7085756" cy="9313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 optional genetic study should also be discussed – See presentation ‘The Optional Genetic Study’ for details and consent procedure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7830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35"/>
            <a:ext cx="7886700" cy="81174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Consent procedures for </a:t>
            </a:r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77" y="1245795"/>
            <a:ext cx="8624051" cy="536148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Calibri" pitchFamily="34" charset="0"/>
              </a:rPr>
              <a:t>Once the patient indicates that s/he is happy to participate in the trial, consent can now be obtained and recorded in the consent form</a:t>
            </a: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Calibri" pitchFamily="34" charset="0"/>
              </a:rPr>
              <a:t>Blank consent forms are in </a:t>
            </a:r>
            <a:r>
              <a:rPr lang="en-GB" dirty="0" smtClean="0">
                <a:latin typeface="Calibri" pitchFamily="34" charset="0"/>
              </a:rPr>
              <a:t>Folder 1, Section </a:t>
            </a:r>
            <a:r>
              <a:rPr lang="en-GB" dirty="0" smtClean="0">
                <a:latin typeface="Calibri" pitchFamily="34" charset="0"/>
              </a:rPr>
              <a:t>13 of the </a:t>
            </a:r>
            <a:r>
              <a:rPr lang="en-GB" dirty="0" smtClean="0">
                <a:latin typeface="Calibri" pitchFamily="34" charset="0"/>
              </a:rPr>
              <a:t>ISF. </a:t>
            </a:r>
            <a:r>
              <a:rPr lang="en-GB" dirty="0" smtClean="0">
                <a:latin typeface="Calibri" pitchFamily="34" charset="0"/>
              </a:rPr>
              <a:t>Details on how to complete it are on the next slides</a:t>
            </a:r>
            <a:endParaRPr lang="en-GB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>
                <a:latin typeface="Calibri" pitchFamily="34" charset="0"/>
              </a:rPr>
              <a:t>The </a:t>
            </a: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original</a:t>
            </a:r>
            <a:r>
              <a:rPr lang="en-GB" dirty="0">
                <a:latin typeface="Calibri" pitchFamily="34" charset="0"/>
              </a:rPr>
              <a:t> signed consent form should be filed in </a:t>
            </a:r>
            <a:r>
              <a:rPr lang="en-GB" dirty="0" smtClean="0">
                <a:latin typeface="Calibri" pitchFamily="34" charset="0"/>
              </a:rPr>
              <a:t>Folder 2, Section </a:t>
            </a:r>
            <a:r>
              <a:rPr lang="en-GB" dirty="0" smtClean="0">
                <a:latin typeface="Calibri" pitchFamily="34" charset="0"/>
              </a:rPr>
              <a:t>15 of the </a:t>
            </a:r>
            <a:r>
              <a:rPr lang="en-GB" dirty="0" smtClean="0">
                <a:latin typeface="Calibri" pitchFamily="34" charset="0"/>
              </a:rPr>
              <a:t>ISF. </a:t>
            </a:r>
            <a:r>
              <a:rPr lang="en-GB" dirty="0" smtClean="0">
                <a:latin typeface="Calibri" pitchFamily="34" charset="0"/>
              </a:rPr>
              <a:t>The PIS </a:t>
            </a:r>
            <a:r>
              <a:rPr lang="en-GB" dirty="0">
                <a:latin typeface="Calibri" pitchFamily="34" charset="0"/>
              </a:rPr>
              <a:t>and a </a:t>
            </a: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GB" i="1" dirty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of the </a:t>
            </a:r>
            <a:r>
              <a:rPr lang="en-GB" dirty="0" smtClean="0">
                <a:latin typeface="Calibri" pitchFamily="34" charset="0"/>
              </a:rPr>
              <a:t>signed consent </a:t>
            </a:r>
            <a:r>
              <a:rPr lang="en-GB" dirty="0">
                <a:latin typeface="Calibri" pitchFamily="34" charset="0"/>
              </a:rPr>
              <a:t>form should be given to the </a:t>
            </a:r>
            <a:r>
              <a:rPr lang="en-GB" dirty="0" smtClean="0">
                <a:latin typeface="Calibri" pitchFamily="34" charset="0"/>
              </a:rPr>
              <a:t>patient </a:t>
            </a:r>
            <a:endParaRPr lang="en-GB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Calibri" pitchFamily="34" charset="0"/>
              </a:rPr>
              <a:t>A </a:t>
            </a:r>
            <a:r>
              <a:rPr lang="en-GB" sz="2800" i="1" dirty="0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GB" sz="2800" dirty="0">
                <a:latin typeface="Calibri" pitchFamily="34" charset="0"/>
              </a:rPr>
              <a:t> of the </a:t>
            </a:r>
            <a:r>
              <a:rPr lang="en-GB" sz="2800" dirty="0" smtClean="0">
                <a:latin typeface="Calibri" pitchFamily="34" charset="0"/>
              </a:rPr>
              <a:t>signed consent </a:t>
            </a:r>
            <a:r>
              <a:rPr lang="en-GB" sz="2800" dirty="0">
                <a:latin typeface="Calibri" pitchFamily="34" charset="0"/>
              </a:rPr>
              <a:t>form should also be placed in the patient’s medical </a:t>
            </a:r>
            <a:r>
              <a:rPr lang="en-GB" sz="2800" dirty="0" smtClean="0">
                <a:latin typeface="Calibri" pitchFamily="34" charset="0"/>
              </a:rPr>
              <a:t>records</a:t>
            </a: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dirty="0" smtClean="0">
                <a:latin typeface="Calibri" pitchFamily="34" charset="0"/>
              </a:rPr>
              <a:t>A copy must also be scanned and emailed or faxed to the CTU so we can verify the consent and prepare the first treatment pack for mailing</a:t>
            </a:r>
            <a:endParaRPr lang="en-GB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1414"/>
            <a:ext cx="9144000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  <a:latin typeface="+mj-lt"/>
              </a:rPr>
              <a:t>Completing the consent form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34212" y="1251670"/>
            <a:ext cx="4909211" cy="51363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87510" y="1816493"/>
            <a:ext cx="2396425" cy="4336711"/>
            <a:chOff x="-90777" y="91340"/>
            <a:chExt cx="2901386" cy="2593377"/>
          </a:xfrm>
        </p:grpSpPr>
        <p:sp>
          <p:nvSpPr>
            <p:cNvPr id="23" name="Text Box 1381"/>
            <p:cNvSpPr txBox="1">
              <a:spLocks noChangeArrowheads="1"/>
            </p:cNvSpPr>
            <p:nvPr/>
          </p:nvSpPr>
          <p:spPr bwMode="auto">
            <a:xfrm>
              <a:off x="582736" y="2371144"/>
              <a:ext cx="2166501" cy="313573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dirty="0">
                  <a:solidFill>
                    <a:srgbClr val="94363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consent taker (doctor/nurse) must complete their name, date and sign.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377"/>
            <p:cNvSpPr txBox="1">
              <a:spLocks noChangeArrowheads="1"/>
            </p:cNvSpPr>
            <p:nvPr/>
          </p:nvSpPr>
          <p:spPr bwMode="auto">
            <a:xfrm>
              <a:off x="582736" y="1183091"/>
              <a:ext cx="2227873" cy="312743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900" dirty="0">
                  <a:solidFill>
                    <a:srgbClr val="94363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All boxes must be </a:t>
              </a:r>
              <a:r>
                <a:rPr lang="en-GB" sz="900" u="sng" dirty="0">
                  <a:solidFill>
                    <a:srgbClr val="94363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initialled</a:t>
              </a:r>
              <a:r>
                <a:rPr lang="en-GB" sz="900" dirty="0">
                  <a:solidFill>
                    <a:srgbClr val="94363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by the patient.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376"/>
            <p:cNvSpPr txBox="1">
              <a:spLocks noChangeArrowheads="1"/>
            </p:cNvSpPr>
            <p:nvPr/>
          </p:nvSpPr>
          <p:spPr bwMode="auto">
            <a:xfrm>
              <a:off x="582736" y="91340"/>
              <a:ext cx="2216506" cy="388819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GB" sz="900" dirty="0">
                  <a:solidFill>
                    <a:srgbClr val="943634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Top section completed by the person TAKING consent (doctor/nurse)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0" y="608853"/>
              <a:ext cx="388136" cy="1347534"/>
            </a:xfrm>
            <a:prstGeom prst="rightBrac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9050" y="285750"/>
              <a:ext cx="387375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-90777" y="2527930"/>
              <a:ext cx="387377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Box 1381"/>
          <p:cNvSpPr txBox="1">
            <a:spLocks noChangeArrowheads="1"/>
          </p:cNvSpPr>
          <p:nvPr/>
        </p:nvSpPr>
        <p:spPr bwMode="auto">
          <a:xfrm flipV="1">
            <a:off x="6243804" y="5064899"/>
            <a:ext cx="1795145" cy="448945"/>
          </a:xfrm>
          <a:prstGeom prst="rect">
            <a:avLst/>
          </a:prstGeom>
          <a:noFill/>
          <a:ln w="9525">
            <a:solidFill>
              <a:srgbClr val="C0504D">
                <a:lumMod val="7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900" dirty="0">
                <a:solidFill>
                  <a:srgbClr val="9436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900" dirty="0" smtClean="0">
                <a:solidFill>
                  <a:srgbClr val="9436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consenting patient </a:t>
            </a:r>
            <a:r>
              <a:rPr lang="en-GB" sz="900" dirty="0">
                <a:solidFill>
                  <a:srgbClr val="9436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complete their name, date and sign.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688062" y="5219591"/>
            <a:ext cx="319405" cy="0"/>
          </a:xfrm>
          <a:prstGeom prst="straightConnector1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65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75" y="162997"/>
            <a:ext cx="7886700" cy="727074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rgbClr val="C00000"/>
                </a:solidFill>
                <a:latin typeface="+mn-lt"/>
              </a:rPr>
              <a:t>Common consent form errors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7" y="877981"/>
            <a:ext cx="5580662" cy="5898204"/>
          </a:xfrm>
        </p:spPr>
        <p:txBody>
          <a:bodyPr>
            <a:noAutofit/>
          </a:bodyPr>
          <a:lstStyle/>
          <a:p>
            <a:pPr marL="252000" indent="-252000" fontAlgn="auto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The name and/or date </a:t>
            </a:r>
            <a:r>
              <a:rPr lang="en-GB" sz="2000" dirty="0" smtClean="0"/>
              <a:t>of the patient and consent taker have been </a:t>
            </a:r>
            <a:r>
              <a:rPr lang="en-GB" sz="2000" dirty="0"/>
              <a:t>written by the same </a:t>
            </a:r>
            <a:r>
              <a:rPr lang="en-GB" sz="2000" dirty="0" smtClean="0"/>
              <a:t>person</a:t>
            </a:r>
            <a:endParaRPr lang="en-GB" sz="2000" dirty="0"/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GB" sz="2000" i="1" dirty="0" smtClean="0">
                <a:solidFill>
                  <a:srgbClr val="C00000"/>
                </a:solidFill>
              </a:rPr>
              <a:t>Each </a:t>
            </a:r>
            <a:r>
              <a:rPr lang="en-GB" sz="2000" i="1" dirty="0">
                <a:solidFill>
                  <a:srgbClr val="C00000"/>
                </a:solidFill>
              </a:rPr>
              <a:t>person must complete their own sections </a:t>
            </a:r>
            <a:r>
              <a:rPr lang="en-GB" sz="2000" i="1" dirty="0" smtClean="0">
                <a:solidFill>
                  <a:srgbClr val="C00000"/>
                </a:solidFill>
              </a:rPr>
              <a:t>themselves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GB" sz="2000" i="1" dirty="0">
              <a:solidFill>
                <a:srgbClr val="C00000"/>
              </a:solidFill>
            </a:endParaRPr>
          </a:p>
          <a:p>
            <a:pPr marL="252000" indent="-252000" fontAlgn="auto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The date </a:t>
            </a:r>
            <a:r>
              <a:rPr lang="en-GB" sz="2000" dirty="0" smtClean="0"/>
              <a:t>that the patient gave consent and the consent taker took consent </a:t>
            </a:r>
            <a:r>
              <a:rPr lang="en-GB" sz="2000" dirty="0"/>
              <a:t>are </a:t>
            </a:r>
            <a:r>
              <a:rPr lang="en-GB" sz="2000" dirty="0" smtClean="0"/>
              <a:t>different</a:t>
            </a:r>
          </a:p>
          <a:p>
            <a:pPr marL="742950" lvl="2" indent="-28575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GB" i="1" dirty="0">
                <a:solidFill>
                  <a:srgbClr val="C00000"/>
                </a:solidFill>
              </a:rPr>
              <a:t>The consent form should be signed by both parties at the same time</a:t>
            </a:r>
          </a:p>
          <a:p>
            <a:pPr marL="252000" lvl="1" indent="-25200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252000" lvl="1" indent="-25200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initial boxes at the end of </a:t>
            </a:r>
            <a:r>
              <a:rPr lang="en-GB" sz="2000" dirty="0" smtClean="0"/>
              <a:t>each statement are blank, have been completed but not initialled </a:t>
            </a:r>
            <a:r>
              <a:rPr lang="en-GB" sz="2000" dirty="0" err="1" smtClean="0"/>
              <a:t>e.g</a:t>
            </a:r>
            <a:r>
              <a:rPr lang="en-GB" sz="2000" dirty="0" smtClean="0"/>
              <a:t> ticked instead, or the patient does not appear to have initialled them themselves</a:t>
            </a:r>
          </a:p>
          <a:p>
            <a:pPr marL="742950" lvl="2" indent="-28575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GB" i="1" dirty="0">
                <a:solidFill>
                  <a:srgbClr val="C00000"/>
                </a:solidFill>
              </a:rPr>
              <a:t>The patient must </a:t>
            </a:r>
            <a:r>
              <a:rPr lang="en-GB" i="1" u="sng" dirty="0">
                <a:solidFill>
                  <a:srgbClr val="C00000"/>
                </a:solidFill>
              </a:rPr>
              <a:t>initial</a:t>
            </a:r>
            <a:r>
              <a:rPr lang="en-GB" i="1" dirty="0">
                <a:solidFill>
                  <a:srgbClr val="C00000"/>
                </a:solidFill>
              </a:rPr>
              <a:t> these boxes </a:t>
            </a:r>
            <a:r>
              <a:rPr lang="en-GB" i="1" u="sng" dirty="0">
                <a:solidFill>
                  <a:srgbClr val="C00000"/>
                </a:solidFill>
              </a:rPr>
              <a:t>themselves</a:t>
            </a:r>
          </a:p>
          <a:p>
            <a:pPr marL="252000" lvl="1" indent="-25200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252000" lvl="1" indent="-25200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/>
              <a:t>Header information is incomplete, or does not match information provided on the data forms</a:t>
            </a:r>
          </a:p>
          <a:p>
            <a:pPr marL="252000" lvl="1" indent="-25200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252000" indent="-252000" fontAlgn="auto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000" dirty="0" smtClean="0"/>
              <a:t>Mistakes </a:t>
            </a:r>
            <a:r>
              <a:rPr lang="en-GB" sz="2000" dirty="0"/>
              <a:t>have not </a:t>
            </a:r>
            <a:r>
              <a:rPr lang="en-GB" sz="2000" dirty="0" smtClean="0"/>
              <a:t>been corrected properly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defRPr/>
            </a:pPr>
            <a:r>
              <a:rPr lang="en-GB" sz="2000" i="1" dirty="0" smtClean="0">
                <a:solidFill>
                  <a:srgbClr val="C00000"/>
                </a:solidFill>
              </a:rPr>
              <a:t>To make a correction, draw a line through the error, write  the correct information nearby, initial and date the correction</a:t>
            </a:r>
            <a:endParaRPr lang="en-GB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3" b="3900"/>
          <a:stretch/>
        </p:blipFill>
        <p:spPr bwMode="auto">
          <a:xfrm>
            <a:off x="5890661" y="5830303"/>
            <a:ext cx="3070459" cy="8763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81038" y="886332"/>
            <a:ext cx="3060831" cy="1202350"/>
            <a:chOff x="2415941" y="1935486"/>
            <a:chExt cx="5457524" cy="105984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237" y="1935486"/>
              <a:ext cx="5447603" cy="528581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41" y="2479066"/>
              <a:ext cx="5457524" cy="51626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5919536" y="3626118"/>
            <a:ext cx="3031959" cy="2040556"/>
            <a:chOff x="1150900" y="2310063"/>
            <a:chExt cx="3486889" cy="22922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" t="19798" b="37831"/>
            <a:stretch/>
          </p:blipFill>
          <p:spPr bwMode="auto">
            <a:xfrm>
              <a:off x="1150900" y="2310063"/>
              <a:ext cx="3486889" cy="221381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3826096" y="2512327"/>
              <a:ext cx="705302" cy="209000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77459"/>
          <a:stretch/>
        </p:blipFill>
        <p:spPr bwMode="auto">
          <a:xfrm>
            <a:off x="5929162" y="2297551"/>
            <a:ext cx="3022332" cy="11777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835992" y="63526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37336" r="19606" b="35261"/>
          <a:stretch/>
        </p:blipFill>
        <p:spPr>
          <a:xfrm>
            <a:off x="8200037" y="1689495"/>
            <a:ext cx="1010653" cy="914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37336" r="19606" b="35261"/>
          <a:stretch/>
        </p:blipFill>
        <p:spPr>
          <a:xfrm>
            <a:off x="8122437" y="2289500"/>
            <a:ext cx="1165851" cy="7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86977" y="3926810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 smtClean="0">
                <a:latin typeface="Calibri" pitchFamily="34" charset="0"/>
              </a:rPr>
              <a:t>London </a:t>
            </a:r>
            <a:r>
              <a:rPr lang="en-GB" dirty="0">
                <a:latin typeface="Calibri" pitchFamily="34" charset="0"/>
              </a:rPr>
              <a:t>School of Hygiene &amp; Tropical Medicine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Room 180, Keppel </a:t>
            </a:r>
            <a:r>
              <a:rPr lang="en-GB" dirty="0">
                <a:latin typeface="Calibri" pitchFamily="34" charset="0"/>
              </a:rPr>
              <a:t>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</a:t>
            </a:r>
            <a:r>
              <a:rPr lang="en-GB" dirty="0" smtClean="0">
                <a:latin typeface="Calibri" pitchFamily="34" charset="0"/>
              </a:rPr>
              <a:t>4684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Fax </a:t>
            </a:r>
            <a:r>
              <a:rPr lang="en-GB" dirty="0">
                <a:latin typeface="Calibri" pitchFamily="34" charset="0"/>
              </a:rPr>
              <a:t>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</a:t>
            </a:r>
            <a:r>
              <a:rPr lang="en-GB" dirty="0" smtClean="0">
                <a:latin typeface="Calibri" pitchFamily="34" charset="0"/>
              </a:rPr>
              <a:t>statinwise@Lshtm.ac.uk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699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617" y="885590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30434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3317" y="347133"/>
            <a:ext cx="7886700" cy="677335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What is valid informed consent</a:t>
            </a:r>
            <a:r>
              <a:rPr lang="en-GB" b="1" dirty="0" smtClean="0">
                <a:solidFill>
                  <a:srgbClr val="C00000"/>
                </a:solidFill>
              </a:rPr>
              <a:t>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Content Placeholder 5"/>
          <p:cNvSpPr txBox="1">
            <a:spLocks noGrp="1"/>
          </p:cNvSpPr>
          <p:nvPr>
            <p:ph idx="1"/>
          </p:nvPr>
        </p:nvSpPr>
        <p:spPr bwMode="auto">
          <a:xfrm>
            <a:off x="298450" y="1156759"/>
            <a:ext cx="7886700" cy="55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8000" dirty="0">
                <a:latin typeface="Calibri" pitchFamily="34" charset="0"/>
              </a:rPr>
              <a:t>Informed consent is based on respect for the individual and in particular the individual's autonomy / capacity and right to define his or her own goals and make choices designed to achieve those goals for his/her own </a:t>
            </a:r>
            <a:r>
              <a:rPr lang="en-GB" sz="8000" dirty="0" smtClean="0">
                <a:latin typeface="Calibri" pitchFamily="34" charset="0"/>
              </a:rPr>
              <a:t>life</a:t>
            </a:r>
            <a:endParaRPr lang="en-GB" sz="8000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8000" dirty="0">
                <a:latin typeface="Calibri" pitchFamily="34" charset="0"/>
              </a:rPr>
              <a:t>This right is well established in many national </a:t>
            </a:r>
            <a:r>
              <a:rPr lang="en-GB" sz="8000" dirty="0" smtClean="0">
                <a:latin typeface="Calibri" pitchFamily="34" charset="0"/>
              </a:rPr>
              <a:t>laws</a:t>
            </a:r>
            <a:endParaRPr lang="en-GB" sz="8000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8000" dirty="0">
                <a:latin typeface="Calibri" pitchFamily="34" charset="0"/>
              </a:rPr>
              <a:t>Informed consent means </a:t>
            </a:r>
            <a:r>
              <a:rPr lang="en-GB" sz="8000" b="1" dirty="0">
                <a:solidFill>
                  <a:srgbClr val="C00000"/>
                </a:solidFill>
                <a:latin typeface="Calibri" pitchFamily="34" charset="0"/>
              </a:rPr>
              <a:t>more than simply obtaining the signature</a:t>
            </a:r>
            <a:r>
              <a:rPr lang="en-GB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8000" dirty="0">
                <a:latin typeface="Calibri" pitchFamily="34" charset="0"/>
              </a:rPr>
              <a:t>of the potential research </a:t>
            </a:r>
            <a:r>
              <a:rPr lang="en-GB" sz="8000" dirty="0" smtClean="0">
                <a:latin typeface="Calibri" pitchFamily="34" charset="0"/>
              </a:rPr>
              <a:t>participant</a:t>
            </a:r>
            <a:endParaRPr lang="en-GB" sz="8000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8000" dirty="0">
                <a:latin typeface="Calibri" pitchFamily="34" charset="0"/>
              </a:rPr>
              <a:t>It is a process that involves:</a:t>
            </a:r>
          </a:p>
          <a:p>
            <a:pPr marL="628650" lvl="1" indent="-34290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GB" sz="8000" dirty="0">
                <a:latin typeface="Calibri" pitchFamily="34" charset="0"/>
              </a:rPr>
              <a:t>conveying accurate and relevant information about the study and its purpose; </a:t>
            </a:r>
          </a:p>
          <a:p>
            <a:pPr marL="628650" lvl="1" indent="-34290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GB" sz="8000" dirty="0">
                <a:latin typeface="Calibri" pitchFamily="34" charset="0"/>
              </a:rPr>
              <a:t>disclosing known risks, benefits, alternatives and procedures; </a:t>
            </a:r>
          </a:p>
          <a:p>
            <a:pPr marL="628650" lvl="1" indent="-34290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GB" sz="8000" dirty="0">
                <a:latin typeface="Calibri" pitchFamily="34" charset="0"/>
              </a:rPr>
              <a:t>answering questions; </a:t>
            </a:r>
          </a:p>
          <a:p>
            <a:pPr marL="628650" lvl="1" indent="-34290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GB" sz="8000" dirty="0">
                <a:latin typeface="Calibri" pitchFamily="34" charset="0"/>
              </a:rPr>
              <a:t>enabling the potential participant to </a:t>
            </a:r>
            <a:r>
              <a:rPr lang="en-GB" sz="8000" dirty="0" smtClean="0">
                <a:latin typeface="Calibri" pitchFamily="34" charset="0"/>
              </a:rPr>
              <a:t>make </a:t>
            </a:r>
            <a:r>
              <a:rPr lang="en-GB" sz="8000" dirty="0">
                <a:latin typeface="Calibri" pitchFamily="34" charset="0"/>
              </a:rPr>
              <a:t>an informed decision about </a:t>
            </a:r>
            <a:r>
              <a:rPr lang="en-GB" sz="8000" dirty="0" smtClean="0">
                <a:latin typeface="Calibri" pitchFamily="34" charset="0"/>
              </a:rPr>
              <a:t>whether </a:t>
            </a:r>
            <a:r>
              <a:rPr lang="en-GB" sz="8000" dirty="0">
                <a:latin typeface="Calibri" pitchFamily="34" charset="0"/>
              </a:rPr>
              <a:t>to </a:t>
            </a:r>
            <a:r>
              <a:rPr lang="en-GB" sz="8000" dirty="0" smtClean="0">
                <a:latin typeface="Calibri" pitchFamily="34" charset="0"/>
              </a:rPr>
              <a:t>participate, </a:t>
            </a:r>
            <a:r>
              <a:rPr lang="en-GB" sz="8000" dirty="0" smtClean="0">
                <a:solidFill>
                  <a:srgbClr val="C00000"/>
                </a:solidFill>
                <a:latin typeface="Calibri" pitchFamily="34" charset="0"/>
              </a:rPr>
              <a:t>including enough time to think about and discuss participation with trusted individuals.</a:t>
            </a:r>
            <a:endParaRPr lang="en-US" sz="8000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52"/>
            <a:ext cx="7886700" cy="91334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What is valid informed consent?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91" y="773269"/>
            <a:ext cx="7963859" cy="3732744"/>
          </a:xfrm>
        </p:spPr>
        <p:txBody>
          <a:bodyPr>
            <a:normAutofit fontScale="25000" lnSpcReduction="20000"/>
          </a:bodyPr>
          <a:lstStyle/>
          <a:p>
            <a:pPr marL="182563" indent="87313" fontAlgn="auto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GB" sz="7600" dirty="0"/>
              <a:t>In order for consent to be valid it should be based on the following </a:t>
            </a:r>
            <a:r>
              <a:rPr lang="en-GB" sz="7600" dirty="0" smtClean="0"/>
              <a:t> 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GB" sz="7600" dirty="0" smtClean="0"/>
              <a:t>     critical </a:t>
            </a:r>
            <a:r>
              <a:rPr lang="en-GB" sz="7600" dirty="0"/>
              <a:t>elements:</a:t>
            </a:r>
          </a:p>
          <a:p>
            <a:pPr marL="342900" indent="-342900" fontAlgn="auto">
              <a:lnSpc>
                <a:spcPts val="27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7600" b="1" dirty="0">
                <a:solidFill>
                  <a:srgbClr val="C00000"/>
                </a:solidFill>
              </a:rPr>
              <a:t>Full Capacity: </a:t>
            </a:r>
            <a:r>
              <a:rPr lang="en-GB" sz="7600" dirty="0"/>
              <a:t>The </a:t>
            </a:r>
            <a:r>
              <a:rPr lang="en-GB" sz="7600" dirty="0" smtClean="0"/>
              <a:t>participant </a:t>
            </a:r>
            <a:r>
              <a:rPr lang="en-GB" sz="7600" dirty="0"/>
              <a:t>must have </a:t>
            </a:r>
            <a:r>
              <a:rPr lang="en-GB" sz="7600" dirty="0" smtClean="0"/>
              <a:t>the mental </a:t>
            </a:r>
            <a:r>
              <a:rPr lang="en-GB" sz="7600" dirty="0"/>
              <a:t>capacity </a:t>
            </a:r>
            <a:r>
              <a:rPr lang="en-GB" sz="7600" dirty="0" smtClean="0"/>
              <a:t>to understand the information provided, appreciate how it is relevant to their circumstances, and be able to made a reasoned decision about whether to participate in a particular study. </a:t>
            </a:r>
          </a:p>
          <a:p>
            <a:pPr marL="342900" indent="-342900" fontAlgn="auto">
              <a:lnSpc>
                <a:spcPts val="27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7600" b="1" dirty="0" smtClean="0">
                <a:solidFill>
                  <a:srgbClr val="C00000"/>
                </a:solidFill>
              </a:rPr>
              <a:t>Fully Informed</a:t>
            </a:r>
            <a:r>
              <a:rPr lang="en-GB" sz="7600" b="1" dirty="0">
                <a:solidFill>
                  <a:srgbClr val="C00000"/>
                </a:solidFill>
              </a:rPr>
              <a:t>: </a:t>
            </a:r>
            <a:r>
              <a:rPr lang="en-GB" sz="7600" dirty="0"/>
              <a:t>The research team must disclose all relevant information to the potential participant. The information in this study must comply with ICH-GCP requirements. The minimum information for a valid informed consent is the approved version of the </a:t>
            </a:r>
            <a:r>
              <a:rPr lang="en-GB" sz="7600" dirty="0" smtClean="0"/>
              <a:t>Patient Information </a:t>
            </a:r>
            <a:r>
              <a:rPr lang="en-GB" sz="8000" dirty="0"/>
              <a:t>Sheet </a:t>
            </a:r>
            <a:r>
              <a:rPr lang="en-GB" sz="8000" dirty="0" smtClean="0"/>
              <a:t>(PIS) and Informed Consent Form (ICF).</a:t>
            </a:r>
            <a:endParaRPr lang="en-GB" dirty="0"/>
          </a:p>
        </p:txBody>
      </p:sp>
      <p:pic>
        <p:nvPicPr>
          <p:cNvPr id="1026" name="Picture 2" descr="Image result for images of 2 people tal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92" y="5071624"/>
            <a:ext cx="3126639" cy="15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1491" y="4842556"/>
            <a:ext cx="527130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1900" b="1" dirty="0">
                <a:solidFill>
                  <a:srgbClr val="C00000"/>
                </a:solidFill>
              </a:rPr>
              <a:t>Understanding: </a:t>
            </a:r>
            <a:r>
              <a:rPr lang="en-GB" sz="1900" dirty="0"/>
              <a:t>The potential participant must comprehend the </a:t>
            </a:r>
            <a:r>
              <a:rPr lang="en-GB" sz="1900" dirty="0" smtClean="0"/>
              <a:t>information</a:t>
            </a:r>
            <a:r>
              <a:rPr lang="en-GB" sz="1900" dirty="0"/>
              <a:t>. The research team must </a:t>
            </a:r>
            <a:r>
              <a:rPr lang="en-GB" sz="1900" dirty="0" smtClean="0"/>
              <a:t>evaluate </a:t>
            </a:r>
            <a:r>
              <a:rPr lang="en-GB" sz="1900" dirty="0"/>
              <a:t>the potential participant‘s </a:t>
            </a:r>
          </a:p>
          <a:p>
            <a:pPr marL="355600" indent="0" fontAlgn="auto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GB" sz="1900" dirty="0"/>
              <a:t>ability to understand the proposed </a:t>
            </a:r>
          </a:p>
          <a:p>
            <a:pPr marL="355600" indent="0" fontAlgn="auto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GB" sz="1900" dirty="0"/>
              <a:t>intervention in the study.</a:t>
            </a:r>
          </a:p>
        </p:txBody>
      </p:sp>
    </p:spTree>
    <p:extLst>
      <p:ext uri="{BB962C8B-B14F-4D97-AF65-F5344CB8AC3E}">
        <p14:creationId xmlns:p14="http://schemas.microsoft.com/office/powerpoint/2010/main" val="332819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5513"/>
            <a:ext cx="7886700" cy="4511449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Agree: </a:t>
            </a:r>
            <a:r>
              <a:rPr lang="en-GB" dirty="0">
                <a:latin typeface="Calibri" pitchFamily="34" charset="0"/>
              </a:rPr>
              <a:t>The participant </a:t>
            </a:r>
            <a:r>
              <a:rPr lang="en-GB" dirty="0" smtClean="0">
                <a:latin typeface="Calibri" pitchFamily="34" charset="0"/>
              </a:rPr>
              <a:t>must </a:t>
            </a:r>
            <a:r>
              <a:rPr lang="en-GB" dirty="0">
                <a:latin typeface="Calibri" pitchFamily="34" charset="0"/>
              </a:rPr>
              <a:t>agree to the proposed </a:t>
            </a:r>
            <a:r>
              <a:rPr lang="en-GB" dirty="0" smtClean="0">
                <a:latin typeface="Calibri" pitchFamily="34" charset="0"/>
              </a:rPr>
              <a:t>intervention and procedures </a:t>
            </a:r>
            <a:r>
              <a:rPr lang="en-GB" dirty="0">
                <a:latin typeface="Calibri" pitchFamily="34" charset="0"/>
              </a:rPr>
              <a:t>in the research </a:t>
            </a:r>
            <a:r>
              <a:rPr lang="en-GB" dirty="0" smtClean="0">
                <a:latin typeface="Calibri" pitchFamily="34" charset="0"/>
              </a:rPr>
              <a:t>study</a:t>
            </a:r>
            <a:endParaRPr lang="en-GB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GB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rgbClr val="C00000"/>
                </a:solidFill>
                <a:latin typeface="Calibri" pitchFamily="34" charset="0"/>
              </a:rPr>
              <a:t>Voluntary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GB" dirty="0">
                <a:latin typeface="Calibri" pitchFamily="34" charset="0"/>
              </a:rPr>
              <a:t>The participant's </a:t>
            </a:r>
            <a:r>
              <a:rPr lang="en-GB" dirty="0" smtClean="0">
                <a:latin typeface="Calibri" pitchFamily="34" charset="0"/>
              </a:rPr>
              <a:t>agreement </a:t>
            </a:r>
            <a:r>
              <a:rPr lang="en-GB" dirty="0">
                <a:latin typeface="Calibri" pitchFamily="34" charset="0"/>
              </a:rPr>
              <a:t>must be voluntary and free from </a:t>
            </a:r>
            <a:r>
              <a:rPr lang="en-GB" dirty="0" smtClean="0">
                <a:latin typeface="Calibri" pitchFamily="34" charset="0"/>
              </a:rPr>
              <a:t>coercion</a:t>
            </a: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rgbClr val="C00000"/>
                </a:solidFill>
                <a:latin typeface="Calibri" pitchFamily="34" charset="0"/>
              </a:rPr>
              <a:t>Freedom 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to withdraw: </a:t>
            </a:r>
            <a:r>
              <a:rPr lang="en-GB" dirty="0" smtClean="0">
                <a:latin typeface="Calibri" pitchFamily="34" charset="0"/>
              </a:rPr>
              <a:t>Participants must </a:t>
            </a:r>
            <a:r>
              <a:rPr lang="en-GB" dirty="0">
                <a:latin typeface="Calibri" pitchFamily="34" charset="0"/>
              </a:rPr>
              <a:t>be informed that even after they have made a voluntary agreement to participate in the study, they may withdraw </a:t>
            </a:r>
            <a:r>
              <a:rPr lang="en-GB" dirty="0" smtClean="0">
                <a:latin typeface="Calibri" pitchFamily="34" charset="0"/>
              </a:rPr>
              <a:t>their consent at </a:t>
            </a:r>
            <a:r>
              <a:rPr lang="en-GB" dirty="0">
                <a:latin typeface="Calibri" pitchFamily="34" charset="0"/>
              </a:rPr>
              <a:t>any time without </a:t>
            </a:r>
            <a:r>
              <a:rPr lang="en-GB" dirty="0" smtClean="0">
                <a:latin typeface="Calibri" pitchFamily="34" charset="0"/>
              </a:rPr>
              <a:t>penalty</a:t>
            </a:r>
            <a:endParaRPr lang="en-GB" dirty="0">
              <a:latin typeface="Calibri" pitchFamily="34" charset="0"/>
            </a:endParaRPr>
          </a:p>
          <a:p>
            <a:pPr algn="just">
              <a:buClr>
                <a:srgbClr val="C00000"/>
              </a:buClr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185511"/>
            <a:ext cx="7886700" cy="91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What is valid informed consent?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7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3512" y="3483832"/>
            <a:ext cx="860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pPr marL="342900" indent="-342900" eaLnBrk="0" hangingPunct="0">
              <a:lnSpc>
                <a:spcPts val="25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achieve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this requires </a:t>
            </a:r>
            <a:r>
              <a:rPr lang="en-GB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adequate time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to be available for the person to read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 understand the </a:t>
            </a:r>
            <a:r>
              <a:rPr lang="en-GB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information, ask questions, reflect on their decision,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talk with relatives or friends.</a:t>
            </a:r>
          </a:p>
          <a:p>
            <a:pPr marL="342900" indent="-342900" eaLnBrk="0" hangingPunct="0">
              <a:lnSpc>
                <a:spcPts val="25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PISs </a:t>
            </a: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should be posted to patients well in advance of any baseline visits</a:t>
            </a:r>
          </a:p>
          <a:p>
            <a:pPr marL="342900" indent="-342900" eaLnBrk="0" hangingPunct="0">
              <a:lnSpc>
                <a:spcPts val="25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If the patient is identified from a consultation, remember to give adequate time for reading and understanding the PIS </a:t>
            </a:r>
            <a:endParaRPr lang="en-GB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2084" y="5907756"/>
            <a:ext cx="6392634" cy="70802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Please remember that </a:t>
            </a:r>
            <a:r>
              <a:rPr lang="en-GB" sz="2000" b="1" dirty="0" smtClean="0">
                <a:solidFill>
                  <a:schemeClr val="bg1"/>
                </a:solidFill>
              </a:rPr>
              <a:t>the consent process must not be viewed as only having a signed form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577" y="1099479"/>
            <a:ext cx="3886200" cy="1851226"/>
          </a:xfrm>
        </p:spPr>
        <p:txBody>
          <a:bodyPr>
            <a:normAutofit fontScale="25000" lnSpcReduction="20000"/>
          </a:bodyPr>
          <a:lstStyle/>
          <a:p>
            <a:pPr marL="0" indent="0" eaLnBrk="0" hangingPunc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GB" sz="6200" dirty="0" smtClean="0">
                <a:latin typeface="Calibri" pitchFamily="34" charset="0"/>
              </a:rPr>
              <a:t>1. The </a:t>
            </a:r>
            <a:r>
              <a:rPr lang="en-GB" sz="6200" dirty="0">
                <a:latin typeface="Calibri" pitchFamily="34" charset="0"/>
              </a:rPr>
              <a:t>person has the </a:t>
            </a:r>
            <a:r>
              <a:rPr lang="en-GB" sz="6200" b="1" dirty="0">
                <a:solidFill>
                  <a:srgbClr val="C00000"/>
                </a:solidFill>
                <a:latin typeface="Calibri" pitchFamily="34" charset="0"/>
              </a:rPr>
              <a:t>capacity</a:t>
            </a:r>
            <a:r>
              <a:rPr lang="en-GB" sz="6200" dirty="0">
                <a:latin typeface="Calibri" pitchFamily="34" charset="0"/>
              </a:rPr>
              <a:t> to do </a:t>
            </a:r>
            <a:r>
              <a:rPr lang="en-GB" sz="6200" dirty="0" smtClean="0">
                <a:latin typeface="Calibri" pitchFamily="34" charset="0"/>
              </a:rPr>
              <a:t>so</a:t>
            </a:r>
          </a:p>
          <a:p>
            <a:pPr marL="177800" indent="-177800" eaLnBrk="0" hangingPunc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GB" sz="6200" dirty="0" smtClean="0">
                <a:latin typeface="Calibri" pitchFamily="34" charset="0"/>
              </a:rPr>
              <a:t>2. The delegated site  trial staff member has </a:t>
            </a:r>
            <a:r>
              <a:rPr lang="en-GB" sz="6200" b="1" dirty="0">
                <a:solidFill>
                  <a:srgbClr val="C00000"/>
                </a:solidFill>
                <a:latin typeface="Calibri" pitchFamily="34" charset="0"/>
              </a:rPr>
              <a:t>disclosed </a:t>
            </a:r>
            <a:r>
              <a:rPr lang="en-GB" sz="6200" dirty="0">
                <a:latin typeface="Calibri" pitchFamily="34" charset="0"/>
              </a:rPr>
              <a:t>all information needed for the person to understand the trial and its </a:t>
            </a:r>
            <a:r>
              <a:rPr lang="en-GB" sz="6200" dirty="0" smtClean="0">
                <a:latin typeface="Calibri" pitchFamily="34" charset="0"/>
              </a:rPr>
              <a:t>procedures</a:t>
            </a:r>
          </a:p>
          <a:p>
            <a:pPr marL="0" indent="0" eaLnBrk="0" hangingPunc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6200" dirty="0" smtClean="0">
                <a:latin typeface="Calibri" pitchFamily="34" charset="0"/>
              </a:rPr>
              <a:t>3. The</a:t>
            </a:r>
            <a:r>
              <a:rPr lang="en-US" sz="6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6200" dirty="0" smtClean="0">
                <a:latin typeface="Calibri" pitchFamily="34" charset="0"/>
              </a:rPr>
              <a:t>consent</a:t>
            </a:r>
            <a:r>
              <a:rPr lang="en-US" sz="6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6200" dirty="0" smtClean="0">
                <a:latin typeface="Calibri" pitchFamily="34" charset="0"/>
              </a:rPr>
              <a:t>is </a:t>
            </a:r>
            <a:r>
              <a:rPr lang="en-US" sz="6200" b="1" dirty="0" smtClean="0">
                <a:solidFill>
                  <a:srgbClr val="C00000"/>
                </a:solidFill>
                <a:latin typeface="Calibri" pitchFamily="34" charset="0"/>
              </a:rPr>
              <a:t>voluntary</a:t>
            </a:r>
            <a:endParaRPr lang="en-GB" sz="6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514350" indent="-514350" algn="just" eaLnBrk="0" hangingPunct="0">
              <a:lnSpc>
                <a:spcPts val="25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n-GB" sz="6200" dirty="0" smtClean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695" y="1062361"/>
            <a:ext cx="3886200" cy="2264028"/>
          </a:xfrm>
        </p:spPr>
        <p:txBody>
          <a:bodyPr>
            <a:normAutofit fontScale="25000" lnSpcReduction="20000"/>
          </a:bodyPr>
          <a:lstStyle/>
          <a:p>
            <a:pPr marL="177800" indent="-177800" eaLnBrk="0" hangingPunc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6200" dirty="0" smtClean="0">
                <a:latin typeface="Calibri" pitchFamily="34" charset="0"/>
              </a:rPr>
              <a:t>4. The person is able to </a:t>
            </a:r>
            <a:r>
              <a:rPr lang="en-US" sz="6200" b="1" dirty="0" smtClean="0">
                <a:solidFill>
                  <a:srgbClr val="C00000"/>
                </a:solidFill>
                <a:latin typeface="Calibri" pitchFamily="34" charset="0"/>
              </a:rPr>
              <a:t>understand</a:t>
            </a:r>
            <a:r>
              <a:rPr lang="en-US" sz="6200" dirty="0" smtClean="0">
                <a:latin typeface="Calibri" pitchFamily="34" charset="0"/>
              </a:rPr>
              <a:t> the information given and appreciates its relevance to their individual situation</a:t>
            </a:r>
            <a:endParaRPr lang="en-GB" sz="6200" dirty="0" smtClean="0">
              <a:latin typeface="Calibri" pitchFamily="34" charset="0"/>
            </a:endParaRPr>
          </a:p>
          <a:p>
            <a:pPr marL="177800" indent="-177800" eaLnBrk="0" hangingPunc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6200" dirty="0" smtClean="0">
                <a:latin typeface="Calibri" pitchFamily="34" charset="0"/>
              </a:rPr>
              <a:t>5. The </a:t>
            </a:r>
            <a:r>
              <a:rPr lang="en-US" sz="6200" dirty="0">
                <a:latin typeface="Calibri" pitchFamily="34" charset="0"/>
              </a:rPr>
              <a:t>person then gives their </a:t>
            </a:r>
            <a:r>
              <a:rPr lang="en-US" sz="6200" b="1" dirty="0" err="1">
                <a:solidFill>
                  <a:srgbClr val="C00000"/>
                </a:solidFill>
                <a:latin typeface="Calibri" pitchFamily="34" charset="0"/>
              </a:rPr>
              <a:t>authorisation</a:t>
            </a:r>
            <a:r>
              <a:rPr lang="en-US" sz="6200" dirty="0">
                <a:latin typeface="Calibri" pitchFamily="34" charset="0"/>
              </a:rPr>
              <a:t> allowing the trial team to carry out the trial </a:t>
            </a:r>
            <a:r>
              <a:rPr lang="en-US" sz="6200" dirty="0" smtClean="0">
                <a:latin typeface="Calibri" pitchFamily="34" charset="0"/>
              </a:rPr>
              <a:t>procedures</a:t>
            </a:r>
            <a:endParaRPr lang="en-GB" sz="6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84" y="662251"/>
            <a:ext cx="854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If </a:t>
            </a:r>
            <a:r>
              <a:rPr lang="en-GB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GB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person is asked to sign a written consent form, then it is assumed </a:t>
            </a:r>
            <a:r>
              <a:rPr lang="en-GB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that: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195" y="185512"/>
            <a:ext cx="7886700" cy="3124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b="1" dirty="0">
                <a:solidFill>
                  <a:srgbClr val="C00000"/>
                </a:solidFill>
              </a:rPr>
              <a:t>What is valid informed consent?</a:t>
            </a:r>
            <a:endParaRPr lang="en-GB" sz="3000" dirty="0"/>
          </a:p>
        </p:txBody>
      </p:sp>
      <p:sp>
        <p:nvSpPr>
          <p:cNvPr id="2" name="Rectangle 1"/>
          <p:cNvSpPr/>
          <p:nvPr/>
        </p:nvSpPr>
        <p:spPr>
          <a:xfrm>
            <a:off x="309367" y="620684"/>
            <a:ext cx="8556858" cy="27057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220747"/>
            <a:ext cx="8770775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What does capacity to consent mean?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79" y="1559524"/>
            <a:ext cx="7886700" cy="5040841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400" dirty="0"/>
              <a:t>Capacity can be affected by several things including age, cognitive impairment, illness and treatments</a:t>
            </a:r>
            <a:endParaRPr lang="en-GB" sz="24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400" dirty="0">
                <a:latin typeface="Calibri" pitchFamily="34" charset="0"/>
              </a:rPr>
              <a:t>In some studies, patients who do not have capacity can </a:t>
            </a:r>
            <a:r>
              <a:rPr lang="en-GB" sz="2400" dirty="0" smtClean="0">
                <a:latin typeface="Calibri" pitchFamily="34" charset="0"/>
              </a:rPr>
              <a:t>still participate</a:t>
            </a: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Calibri" pitchFamily="34" charset="0"/>
              </a:rPr>
              <a:t>In the </a:t>
            </a:r>
            <a:r>
              <a:rPr lang="en-GB" sz="2400" dirty="0" err="1" smtClean="0">
                <a:latin typeface="Calibri" pitchFamily="34" charset="0"/>
              </a:rPr>
              <a:t>StatinWISE</a:t>
            </a:r>
            <a:r>
              <a:rPr lang="en-GB" sz="2400" dirty="0" smtClean="0">
                <a:latin typeface="Calibri" pitchFamily="34" charset="0"/>
              </a:rPr>
              <a:t> study, only capable adults can provide consent</a:t>
            </a:r>
            <a:endParaRPr lang="en-GB" sz="2400" dirty="0"/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</a:rPr>
              <a:t>Capable </a:t>
            </a:r>
            <a:r>
              <a:rPr lang="en-GB" sz="2400" b="1" dirty="0">
                <a:solidFill>
                  <a:srgbClr val="C00000"/>
                </a:solidFill>
                <a:latin typeface="Calibri" pitchFamily="34" charset="0"/>
              </a:rPr>
              <a:t>adult: </a:t>
            </a:r>
            <a:r>
              <a:rPr lang="en-GB" sz="2400" dirty="0">
                <a:latin typeface="Calibri" pitchFamily="34" charset="0"/>
              </a:rPr>
              <a:t>Adults have the capacity to consent when they: </a:t>
            </a:r>
          </a:p>
          <a:p>
            <a:pPr marL="714375" lvl="1" indent="-357188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Clr>
                <a:srgbClr val="C00000"/>
              </a:buClr>
              <a:defRPr/>
            </a:pPr>
            <a:r>
              <a:rPr lang="en-GB" dirty="0">
                <a:latin typeface="Calibri" pitchFamily="34" charset="0"/>
              </a:rPr>
              <a:t>possess sufficient mental capability to understand the information provided</a:t>
            </a:r>
          </a:p>
          <a:p>
            <a:pPr marL="714375" lvl="1" indent="-357188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Clr>
                <a:srgbClr val="C00000"/>
              </a:buClr>
              <a:defRPr/>
            </a:pPr>
            <a:r>
              <a:rPr lang="en-GB" dirty="0">
                <a:latin typeface="Calibri" pitchFamily="34" charset="0"/>
              </a:rPr>
              <a:t>appreciate how it is relevant to their circumstances, and </a:t>
            </a:r>
          </a:p>
          <a:p>
            <a:pPr marL="714375" lvl="1" indent="-357188">
              <a:lnSpc>
                <a:spcPct val="80000"/>
              </a:lnSpc>
              <a:spcBef>
                <a:spcPts val="1000"/>
              </a:spcBef>
              <a:spcAft>
                <a:spcPts val="200"/>
              </a:spcAft>
              <a:buClr>
                <a:srgbClr val="C00000"/>
              </a:buClr>
              <a:defRPr/>
            </a:pPr>
            <a:r>
              <a:rPr lang="en-GB" dirty="0">
                <a:latin typeface="Calibri" pitchFamily="34" charset="0"/>
              </a:rPr>
              <a:t>are able to make a reasoned decision about whether or not to participate in a particular </a:t>
            </a:r>
            <a:r>
              <a:rPr lang="en-GB" dirty="0" smtClean="0">
                <a:latin typeface="Calibri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31690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05" y="365126"/>
            <a:ext cx="8733452" cy="1192741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Who </a:t>
            </a:r>
            <a:r>
              <a:rPr lang="en-GB" b="1" dirty="0">
                <a:solidFill>
                  <a:srgbClr val="C00000"/>
                </a:solidFill>
              </a:rPr>
              <a:t>can give valid informed consent</a:t>
            </a:r>
            <a:r>
              <a:rPr lang="en-GB" b="1" dirty="0" smtClean="0">
                <a:solidFill>
                  <a:srgbClr val="C00000"/>
                </a:solidFill>
              </a:rPr>
              <a:t>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8581" y="1825625"/>
            <a:ext cx="8556170" cy="43513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In some studies, a representative acting for the patient can give consent on their </a:t>
            </a:r>
            <a:r>
              <a:rPr lang="en-GB" dirty="0" smtClean="0"/>
              <a:t>behalf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None/>
            </a:pPr>
            <a:endParaRPr lang="en-GB" dirty="0" smtClean="0"/>
          </a:p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In the </a:t>
            </a:r>
            <a:r>
              <a:rPr lang="en-GB" dirty="0" err="1" smtClean="0"/>
              <a:t>StatinWISE</a:t>
            </a:r>
            <a:r>
              <a:rPr lang="en-GB" dirty="0" smtClean="0"/>
              <a:t> study, the patient must give consent for their own participation in the </a:t>
            </a:r>
            <a:r>
              <a:rPr lang="en-GB" dirty="0" smtClean="0"/>
              <a:t>trial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None/>
            </a:pPr>
            <a:endParaRPr lang="en-GB" dirty="0" smtClean="0"/>
          </a:p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Consent must be recorded at the start of the Baseline visit, before any trial procedure is conducted</a:t>
            </a:r>
          </a:p>
        </p:txBody>
      </p:sp>
    </p:spTree>
    <p:extLst>
      <p:ext uri="{BB962C8B-B14F-4D97-AF65-F5344CB8AC3E}">
        <p14:creationId xmlns:p14="http://schemas.microsoft.com/office/powerpoint/2010/main" val="264701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617"/>
            <a:ext cx="7886700" cy="1415986"/>
          </a:xfrm>
        </p:spPr>
        <p:txBody>
          <a:bodyPr/>
          <a:lstStyle/>
          <a:p>
            <a:r>
              <a:rPr lang="en-GB" dirty="0"/>
              <a:t>Consent must be taken by a medically qualified team member who </a:t>
            </a:r>
            <a:r>
              <a:rPr lang="en-GB" dirty="0" smtClean="0"/>
              <a:t>has </a:t>
            </a:r>
            <a:r>
              <a:rPr lang="en-GB" dirty="0"/>
              <a:t>been delegated this task on the Site Responsibility Delegation </a:t>
            </a:r>
            <a:r>
              <a:rPr lang="en-GB" dirty="0" smtClean="0"/>
              <a:t>log</a:t>
            </a:r>
          </a:p>
        </p:txBody>
      </p:sp>
      <p:sp>
        <p:nvSpPr>
          <p:cNvPr id="4" name="TextBox 11"/>
          <p:cNvSpPr txBox="1">
            <a:spLocks noGrp="1"/>
          </p:cNvSpPr>
          <p:nvPr>
            <p:ph type="title"/>
          </p:nvPr>
        </p:nvSpPr>
        <p:spPr>
          <a:xfrm>
            <a:off x="211756" y="474910"/>
            <a:ext cx="872048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b="1" dirty="0">
                <a:solidFill>
                  <a:srgbClr val="C00000"/>
                </a:solidFill>
                <a:latin typeface="+mj-lt"/>
              </a:rPr>
              <a:t>Who can </a:t>
            </a:r>
            <a:r>
              <a:rPr lang="en-GB" sz="4400" b="1" dirty="0" smtClean="0">
                <a:solidFill>
                  <a:srgbClr val="C00000"/>
                </a:solidFill>
                <a:latin typeface="+mj-lt"/>
              </a:rPr>
              <a:t>take </a:t>
            </a:r>
            <a:r>
              <a:rPr lang="en-GB" sz="4400" b="1" dirty="0">
                <a:solidFill>
                  <a:srgbClr val="C00000"/>
                </a:solidFill>
                <a:latin typeface="+mj-lt"/>
              </a:rPr>
              <a:t>valid informed consent? </a:t>
            </a:r>
            <a:endParaRPr lang="en-GB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0" y="5340369"/>
            <a:ext cx="8476452" cy="129624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2884603"/>
            <a:ext cx="8618846" cy="233602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287170" y="5680194"/>
            <a:ext cx="1749019" cy="296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5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53" y="235973"/>
            <a:ext cx="6064294" cy="84560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Patient Information Sheet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81580"/>
            <a:ext cx="9078686" cy="5894255"/>
          </a:xfrm>
        </p:spPr>
        <p:txBody>
          <a:bodyPr>
            <a:noAutofit/>
          </a:bodyPr>
          <a:lstStyle/>
          <a:p>
            <a:pPr marL="457200" indent="-457200">
              <a:lnSpc>
                <a:spcPts val="26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 smtClean="0"/>
              <a:t>PIS will </a:t>
            </a:r>
            <a:r>
              <a:rPr lang="en-GB" sz="2400" dirty="0" smtClean="0"/>
              <a:t>be posted to the </a:t>
            </a:r>
            <a:r>
              <a:rPr lang="en-GB" sz="2400" dirty="0" smtClean="0"/>
              <a:t>patient’s </a:t>
            </a:r>
            <a:r>
              <a:rPr lang="en-GB" sz="2400" dirty="0" smtClean="0"/>
              <a:t>address by the site trial team </a:t>
            </a:r>
            <a:r>
              <a:rPr lang="en-GB" sz="2400" dirty="0" smtClean="0"/>
              <a:t>using </a:t>
            </a:r>
            <a:r>
              <a:rPr lang="en-GB" sz="2400" dirty="0" smtClean="0"/>
              <a:t>the trial’s DOCMAIL account, using </a:t>
            </a:r>
            <a:r>
              <a:rPr lang="en-GB" sz="2400" dirty="0" smtClean="0"/>
              <a:t>“mail out </a:t>
            </a:r>
            <a:r>
              <a:rPr lang="en-GB" sz="2400" dirty="0" smtClean="0"/>
              <a:t>2” and </a:t>
            </a:r>
            <a:r>
              <a:rPr lang="en-GB" sz="2400" dirty="0" smtClean="0"/>
              <a:t>“mail out </a:t>
            </a:r>
            <a:r>
              <a:rPr lang="en-GB" sz="2400" dirty="0" smtClean="0"/>
              <a:t>3”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en-GB" sz="2400" dirty="0" smtClean="0"/>
              <a:t>If the patient has expressed interest in </a:t>
            </a:r>
            <a:r>
              <a:rPr lang="en-GB" sz="2400" dirty="0" err="1" smtClean="0"/>
              <a:t>StatinWISE</a:t>
            </a:r>
            <a:r>
              <a:rPr lang="en-GB" sz="2400" dirty="0" smtClean="0"/>
              <a:t> after </a:t>
            </a:r>
            <a:r>
              <a:rPr lang="en-GB" sz="2400" dirty="0" smtClean="0"/>
              <a:t>receiving 	“mail out </a:t>
            </a:r>
            <a:r>
              <a:rPr lang="en-GB" sz="2400" dirty="0" smtClean="0"/>
              <a:t>0” (the first </a:t>
            </a:r>
            <a:r>
              <a:rPr lang="en-GB" sz="2400" dirty="0" smtClean="0"/>
              <a:t>communication </a:t>
            </a:r>
            <a:r>
              <a:rPr lang="en-GB" sz="2400" dirty="0" smtClean="0"/>
              <a:t>about </a:t>
            </a:r>
            <a:r>
              <a:rPr lang="en-GB" sz="2400" dirty="0" err="1" smtClean="0"/>
              <a:t>StatinWISE</a:t>
            </a:r>
            <a:r>
              <a:rPr lang="en-GB" sz="2400" dirty="0" smtClean="0"/>
              <a:t>), they  </a:t>
            </a:r>
            <a:r>
              <a:rPr lang="en-GB" sz="2400" dirty="0" smtClean="0"/>
              <a:t>will </a:t>
            </a:r>
            <a:r>
              <a:rPr lang="en-GB" sz="2400" dirty="0" smtClean="0"/>
              <a:t>	need </a:t>
            </a:r>
            <a:r>
              <a:rPr lang="en-GB" sz="2400" dirty="0" smtClean="0"/>
              <a:t>to be sent a PIS (this can be done by using </a:t>
            </a:r>
            <a:r>
              <a:rPr lang="en-GB" sz="2400" dirty="0" smtClean="0"/>
              <a:t>“mail out </a:t>
            </a:r>
            <a:r>
              <a:rPr lang="en-GB" sz="2400" dirty="0" smtClean="0"/>
              <a:t>0a”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400" dirty="0" smtClean="0"/>
              <a:t>At the Baseline visit, considerable time may have passed since the</a:t>
            </a:r>
          </a:p>
          <a:p>
            <a:pPr marL="0" indent="0" defTabSz="44767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patient read the PIS, therefore, at the Baseline visit, the patient will </a:t>
            </a:r>
            <a:r>
              <a:rPr lang="en-GB" sz="2400" dirty="0" smtClean="0"/>
              <a:t>	be provided </a:t>
            </a:r>
            <a:r>
              <a:rPr lang="en-GB" sz="2400" dirty="0"/>
              <a:t>with </a:t>
            </a:r>
            <a:r>
              <a:rPr lang="en-GB" sz="2400" dirty="0" smtClean="0"/>
              <a:t>information </a:t>
            </a:r>
            <a:r>
              <a:rPr lang="en-GB" sz="2400" dirty="0"/>
              <a:t>about the trial</a:t>
            </a:r>
            <a:r>
              <a:rPr lang="en-GB" sz="2400" dirty="0" smtClean="0"/>
              <a:t>:</a:t>
            </a:r>
          </a:p>
          <a:p>
            <a:pPr indent="-457200">
              <a:lnSpc>
                <a:spcPts val="26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n-GB" sz="2400" dirty="0"/>
          </a:p>
          <a:p>
            <a:pPr marL="817200" lvl="3" indent="-3600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en-GB" sz="2400" dirty="0" smtClean="0"/>
              <a:t>Statins are a good way of reducing cardiovascular disease risk but we don’t know if they cause muscle symptoms</a:t>
            </a:r>
          </a:p>
          <a:p>
            <a:pPr marL="817200" lvl="3" indent="-3600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/>
            </a:pPr>
            <a:endParaRPr lang="en-GB" sz="2400" dirty="0" smtClean="0"/>
          </a:p>
          <a:p>
            <a:pPr marL="817200" lvl="3" indent="-360000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en-GB" sz="2400" dirty="0" smtClean="0"/>
              <a:t>A statin (atorvastatin 20mg) and a dummy capsule (called placebo) will be given in a random order (called sequence) to see if atorvastatin causes more muscle symptoms than the placebo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740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1244</Words>
  <Application>Microsoft Office PowerPoint</Application>
  <PresentationFormat>On-screen Show (4:3)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What is valid informed consent?</vt:lpstr>
      <vt:lpstr>What is valid informed consent?</vt:lpstr>
      <vt:lpstr>PowerPoint Presentation</vt:lpstr>
      <vt:lpstr>What is valid informed consent?</vt:lpstr>
      <vt:lpstr>What does capacity to consent mean?</vt:lpstr>
      <vt:lpstr>Who can give valid informed consent? </vt:lpstr>
      <vt:lpstr>Who can take valid informed consent? </vt:lpstr>
      <vt:lpstr>Patient Information Sheet</vt:lpstr>
      <vt:lpstr>Patient Information sheet</vt:lpstr>
      <vt:lpstr>Consent procedures for StatinWISE</vt:lpstr>
      <vt:lpstr>PowerPoint Presentation</vt:lpstr>
      <vt:lpstr>Common consent form errors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Youssouf</dc:creator>
  <cp:lastModifiedBy>Kieran Brack</cp:lastModifiedBy>
  <cp:revision>106</cp:revision>
  <cp:lastPrinted>2016-11-22T11:27:56Z</cp:lastPrinted>
  <dcterms:created xsi:type="dcterms:W3CDTF">2016-10-11T16:26:01Z</dcterms:created>
  <dcterms:modified xsi:type="dcterms:W3CDTF">2017-10-19T07:15:09Z</dcterms:modified>
</cp:coreProperties>
</file>