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7" r:id="rId2"/>
    <p:sldId id="260" r:id="rId3"/>
    <p:sldId id="256" r:id="rId4"/>
    <p:sldId id="258" r:id="rId5"/>
    <p:sldId id="259" r:id="rId6"/>
    <p:sldId id="261"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Miller" initials="LM" lastIdx="3" clrIdx="0">
    <p:extLst>
      <p:ext uri="{19B8F6BF-5375-455C-9EA6-DF929625EA0E}">
        <p15:presenceInfo xmlns:p15="http://schemas.microsoft.com/office/powerpoint/2012/main" userId="S-1-5-21-1149302403-3944600604-1635044949-4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13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14T16:41:41.310" idx="2">
    <p:pos x="5346" y="2126"/>
    <p:text>Is this correct? Seems different than what I heard people saying. I thought it was more manual?</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FB22891-C91C-4E53-8EE2-BA9B60C9B3C8}" type="datetimeFigureOut">
              <a:rPr lang="en-GB" smtClean="0"/>
              <a:t>19/10/2017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A10D653-A7E3-4562-A36F-565EEC66AF7E}" type="slidenum">
              <a:rPr lang="en-GB" smtClean="0"/>
              <a:t>‹#›</a:t>
            </a:fld>
            <a:endParaRPr lang="en-GB"/>
          </a:p>
        </p:txBody>
      </p:sp>
    </p:spTree>
    <p:extLst>
      <p:ext uri="{BB962C8B-B14F-4D97-AF65-F5344CB8AC3E}">
        <p14:creationId xmlns:p14="http://schemas.microsoft.com/office/powerpoint/2010/main" val="91481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0F3089-9AB5-4C8E-A0DD-D3D6C27147DD}" type="datetimeFigureOut">
              <a:rPr lang="en-GB" smtClean="0"/>
              <a:t>19/10/2017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F7BEE5B-034D-4A18-8F92-B453316B6860}" type="slidenum">
              <a:rPr lang="en-GB" smtClean="0"/>
              <a:t>‹#›</a:t>
            </a:fld>
            <a:endParaRPr lang="en-GB"/>
          </a:p>
        </p:txBody>
      </p:sp>
    </p:spTree>
    <p:extLst>
      <p:ext uri="{BB962C8B-B14F-4D97-AF65-F5344CB8AC3E}">
        <p14:creationId xmlns:p14="http://schemas.microsoft.com/office/powerpoint/2010/main" val="118249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C0BDB8-E5E4-4252-B26A-61AEF23BB88F}" type="slidenum">
              <a:rPr lang="en-GB" smtClean="0"/>
              <a:t>1</a:t>
            </a:fld>
            <a:endParaRPr lang="en-GB"/>
          </a:p>
        </p:txBody>
      </p:sp>
    </p:spTree>
    <p:extLst>
      <p:ext uri="{BB962C8B-B14F-4D97-AF65-F5344CB8AC3E}">
        <p14:creationId xmlns:p14="http://schemas.microsoft.com/office/powerpoint/2010/main" val="91039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EC0BDB8-E5E4-4252-B26A-61AEF23BB88F}" type="slidenum">
              <a:rPr lang="en-GB" smtClean="0"/>
              <a:t>6</a:t>
            </a:fld>
            <a:endParaRPr lang="en-GB"/>
          </a:p>
        </p:txBody>
      </p:sp>
    </p:spTree>
    <p:extLst>
      <p:ext uri="{BB962C8B-B14F-4D97-AF65-F5344CB8AC3E}">
        <p14:creationId xmlns:p14="http://schemas.microsoft.com/office/powerpoint/2010/main" val="59654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2441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63178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12045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39EA25-29E6-4383-84FC-27B3A930093C}"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413028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39EA25-29E6-4383-84FC-27B3A930093C}" type="datetimeFigureOut">
              <a:rPr lang="en-GB" smtClean="0"/>
              <a:t>19/10/2017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58897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39EA25-29E6-4383-84FC-27B3A930093C}"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7535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9EA25-29E6-4383-84FC-27B3A930093C}" type="datetimeFigureOut">
              <a:rPr lang="en-GB" smtClean="0"/>
              <a:t>19/10/2017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506885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39EA25-29E6-4383-84FC-27B3A930093C}" type="datetimeFigureOut">
              <a:rPr lang="en-GB" smtClean="0"/>
              <a:t>19/10/2017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187843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9EA25-29E6-4383-84FC-27B3A930093C}" type="datetimeFigureOut">
              <a:rPr lang="en-GB" smtClean="0"/>
              <a:t>19/10/2017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286584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9EA25-29E6-4383-84FC-27B3A930093C}"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77866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9EA25-29E6-4383-84FC-27B3A930093C}" type="datetimeFigureOut">
              <a:rPr lang="en-GB" smtClean="0"/>
              <a:t>19/10/2017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16EC63-9597-4234-AC36-8537438BA65B}" type="slidenum">
              <a:rPr lang="en-GB" smtClean="0"/>
              <a:t>‹#›</a:t>
            </a:fld>
            <a:endParaRPr lang="en-GB"/>
          </a:p>
        </p:txBody>
      </p:sp>
    </p:spTree>
    <p:extLst>
      <p:ext uri="{BB962C8B-B14F-4D97-AF65-F5344CB8AC3E}">
        <p14:creationId xmlns:p14="http://schemas.microsoft.com/office/powerpoint/2010/main" val="3669436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9EA25-29E6-4383-84FC-27B3A930093C}" type="datetimeFigureOut">
              <a:rPr lang="en-GB" smtClean="0"/>
              <a:t>19/10/2017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6EC63-9597-4234-AC36-8537438BA65B}" type="slidenum">
              <a:rPr lang="en-GB" smtClean="0"/>
              <a:t>‹#›</a:t>
            </a:fld>
            <a:endParaRPr lang="en-GB"/>
          </a:p>
        </p:txBody>
      </p:sp>
    </p:spTree>
    <p:extLst>
      <p:ext uri="{BB962C8B-B14F-4D97-AF65-F5344CB8AC3E}">
        <p14:creationId xmlns:p14="http://schemas.microsoft.com/office/powerpoint/2010/main" val="1143618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tiff"/></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TU_Colour_logo.gif"/>
          <p:cNvPicPr>
            <a:picLocks noChangeAspect="1"/>
          </p:cNvPicPr>
          <p:nvPr/>
        </p:nvPicPr>
        <p:blipFill>
          <a:blip r:embed="rId3" cstate="print"/>
          <a:stretch>
            <a:fillRect/>
          </a:stretch>
        </p:blipFill>
        <p:spPr>
          <a:xfrm>
            <a:off x="544302" y="5568664"/>
            <a:ext cx="1228725" cy="700088"/>
          </a:xfrm>
          <a:prstGeom prst="rect">
            <a:avLst/>
          </a:prstGeom>
        </p:spPr>
      </p:pic>
      <p:pic>
        <p:nvPicPr>
          <p:cNvPr id="8" name="Picture 7" descr="lshtm_logo_posters-black.tif"/>
          <p:cNvPicPr>
            <a:picLocks noChangeAspect="1"/>
          </p:cNvPicPr>
          <p:nvPr/>
        </p:nvPicPr>
        <p:blipFill>
          <a:blip r:embed="rId4" cstate="print"/>
          <a:stretch>
            <a:fillRect/>
          </a:stretch>
        </p:blipFill>
        <p:spPr>
          <a:xfrm>
            <a:off x="560115" y="401469"/>
            <a:ext cx="1583391" cy="831540"/>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l="2100" t="22301" r="1300" b="20999"/>
          <a:stretch/>
        </p:blipFill>
        <p:spPr>
          <a:xfrm>
            <a:off x="3130898" y="1535966"/>
            <a:ext cx="2808312"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04645" y="5671401"/>
            <a:ext cx="1872234" cy="606876"/>
          </a:xfrm>
          <a:prstGeom prst="rect">
            <a:avLst/>
          </a:prstGeom>
        </p:spPr>
      </p:pic>
      <p:pic>
        <p:nvPicPr>
          <p:cNvPr id="4" name="Picture 3"/>
          <p:cNvPicPr>
            <a:picLocks noChangeAspect="1"/>
          </p:cNvPicPr>
          <p:nvPr/>
        </p:nvPicPr>
        <p:blipFill>
          <a:blip r:embed="rId7"/>
          <a:stretch>
            <a:fillRect/>
          </a:stretch>
        </p:blipFill>
        <p:spPr>
          <a:xfrm>
            <a:off x="7135248" y="436755"/>
            <a:ext cx="1576487" cy="799722"/>
          </a:xfrm>
          <a:prstGeom prst="rect">
            <a:avLst/>
          </a:prstGeom>
        </p:spPr>
      </p:pic>
      <p:sp>
        <p:nvSpPr>
          <p:cNvPr id="5" name="Rectangle 4"/>
          <p:cNvSpPr/>
          <p:nvPr/>
        </p:nvSpPr>
        <p:spPr>
          <a:xfrm>
            <a:off x="1608891" y="3069941"/>
            <a:ext cx="5852325" cy="1892826"/>
          </a:xfrm>
          <a:prstGeom prst="rect">
            <a:avLst/>
          </a:prstGeom>
        </p:spPr>
        <p:txBody>
          <a:bodyPr wrap="square">
            <a:spAutoFit/>
          </a:bodyPr>
          <a:lstStyle/>
          <a:p>
            <a:pPr algn="ctr"/>
            <a:r>
              <a:rPr lang="en-GB" sz="3600" b="1" dirty="0" smtClean="0"/>
              <a:t>HOW TO SEARCH MEDICAL RECORDS IN EMIS?</a:t>
            </a:r>
            <a:endParaRPr lang="en-GB" sz="3600" dirty="0"/>
          </a:p>
          <a:p>
            <a:pPr algn="ctr"/>
            <a:endParaRPr lang="en-GB" sz="1350" dirty="0"/>
          </a:p>
          <a:p>
            <a:pPr algn="ctr"/>
            <a:endParaRPr lang="en-GB" sz="1350" dirty="0"/>
          </a:p>
          <a:p>
            <a:pPr algn="ctr"/>
            <a:r>
              <a:rPr lang="en-GB" sz="900" dirty="0"/>
              <a:t>Trial protocol code: ISRCTN30952488</a:t>
            </a:r>
          </a:p>
          <a:p>
            <a:pPr algn="ctr"/>
            <a:r>
              <a:rPr lang="en-GB" sz="900" dirty="0"/>
              <a:t>Version </a:t>
            </a:r>
            <a:r>
              <a:rPr lang="en-GB" sz="900" dirty="0" smtClean="0"/>
              <a:t>2, 19 Oct 2017</a:t>
            </a:r>
            <a:endParaRPr lang="en-GB" sz="1350" dirty="0"/>
          </a:p>
        </p:txBody>
      </p:sp>
    </p:spTree>
    <p:extLst>
      <p:ext uri="{BB962C8B-B14F-4D97-AF65-F5344CB8AC3E}">
        <p14:creationId xmlns:p14="http://schemas.microsoft.com/office/powerpoint/2010/main" val="233797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err="1" smtClean="0"/>
              <a:t>StatinWISE</a:t>
            </a:r>
            <a:r>
              <a:rPr lang="en-GB" b="1" dirty="0" smtClean="0"/>
              <a:t> </a:t>
            </a:r>
            <a:r>
              <a:rPr lang="en-GB" b="1" dirty="0"/>
              <a:t>Patient Identification using </a:t>
            </a:r>
            <a:r>
              <a:rPr lang="en-GB" b="1" dirty="0" smtClean="0"/>
              <a:t>EMIS</a:t>
            </a:r>
            <a:endParaRPr lang="en-GB" dirty="0"/>
          </a:p>
        </p:txBody>
      </p:sp>
      <p:sp>
        <p:nvSpPr>
          <p:cNvPr id="8" name="Content Placeholder 7"/>
          <p:cNvSpPr>
            <a:spLocks noGrp="1"/>
          </p:cNvSpPr>
          <p:nvPr>
            <p:ph sz="quarter" idx="4"/>
          </p:nvPr>
        </p:nvSpPr>
        <p:spPr>
          <a:xfrm>
            <a:off x="432708" y="2005542"/>
            <a:ext cx="7922968" cy="4403422"/>
          </a:xfrm>
        </p:spPr>
        <p:txBody>
          <a:bodyPr>
            <a:normAutofit fontScale="77500" lnSpcReduction="20000"/>
          </a:bodyPr>
          <a:lstStyle/>
          <a:p>
            <a:r>
              <a:rPr lang="en-GB" dirty="0" smtClean="0"/>
              <a:t>Specific instructions on conducting the </a:t>
            </a:r>
            <a:r>
              <a:rPr lang="en-GB" dirty="0" smtClean="0"/>
              <a:t>EMIS </a:t>
            </a:r>
            <a:r>
              <a:rPr lang="en-GB" dirty="0" smtClean="0"/>
              <a:t>search are in </a:t>
            </a:r>
            <a:r>
              <a:rPr lang="en-GB" dirty="0" smtClean="0"/>
              <a:t>Folder 1, Section </a:t>
            </a:r>
            <a:r>
              <a:rPr lang="en-GB" dirty="0" smtClean="0"/>
              <a:t>6 </a:t>
            </a:r>
            <a:r>
              <a:rPr lang="en-GB" dirty="0" smtClean="0"/>
              <a:t>“Data Handling” of </a:t>
            </a:r>
            <a:r>
              <a:rPr lang="en-GB" dirty="0" smtClean="0"/>
              <a:t>the </a:t>
            </a:r>
            <a:r>
              <a:rPr lang="en-GB" dirty="0" smtClean="0"/>
              <a:t>ISF</a:t>
            </a:r>
            <a:endParaRPr lang="en-GB" dirty="0" smtClean="0"/>
          </a:p>
          <a:p>
            <a:r>
              <a:rPr lang="en-GB" dirty="0" smtClean="0"/>
              <a:t>A word copy and the zip file will also be emailed to your site for ease of use</a:t>
            </a:r>
          </a:p>
          <a:p>
            <a:endParaRPr lang="en-GB" dirty="0" smtClean="0"/>
          </a:p>
          <a:p>
            <a:endParaRPr lang="en-GB" dirty="0" smtClean="0"/>
          </a:p>
          <a:p>
            <a:pPr marL="0" indent="0">
              <a:buNone/>
            </a:pPr>
            <a:endParaRPr lang="en-GB" dirty="0" smtClean="0"/>
          </a:p>
          <a:p>
            <a:r>
              <a:rPr lang="en-GB" dirty="0" smtClean="0"/>
              <a:t>Patient searches should be repeated every 1-2 </a:t>
            </a:r>
            <a:r>
              <a:rPr lang="en-GB" dirty="0" smtClean="0"/>
              <a:t>months </a:t>
            </a:r>
          </a:p>
          <a:p>
            <a:r>
              <a:rPr lang="en-GB" dirty="0" smtClean="0"/>
              <a:t>To exclude the results from previous searches:</a:t>
            </a:r>
          </a:p>
          <a:p>
            <a:pPr lvl="1"/>
            <a:r>
              <a:rPr lang="en-GB" dirty="0" smtClean="0"/>
              <a:t>new </a:t>
            </a:r>
            <a:r>
              <a:rPr lang="en-GB" dirty="0" smtClean="0"/>
              <a:t>searches </a:t>
            </a:r>
            <a:r>
              <a:rPr lang="en-GB" dirty="0" smtClean="0"/>
              <a:t>should either include a list of NHS numbers from previous searches </a:t>
            </a:r>
          </a:p>
          <a:p>
            <a:pPr marL="457200" lvl="1" indent="0">
              <a:buNone/>
            </a:pPr>
            <a:r>
              <a:rPr lang="en-GB" dirty="0" smtClean="0"/>
              <a:t>	or </a:t>
            </a:r>
          </a:p>
          <a:p>
            <a:pPr lvl="1"/>
            <a:r>
              <a:rPr lang="en-GB" dirty="0" smtClean="0"/>
              <a:t>modify the duration that statins were last prescribed to match </a:t>
            </a:r>
            <a:r>
              <a:rPr lang="en-GB" dirty="0" smtClean="0"/>
              <a:t>when the last search was performed</a:t>
            </a:r>
          </a:p>
          <a:p>
            <a:endParaRPr lang="en-GB" dirty="0" smtClean="0"/>
          </a:p>
          <a:p>
            <a:endParaRPr lang="en-GB" dirty="0"/>
          </a:p>
        </p:txBody>
      </p:sp>
      <p:pic>
        <p:nvPicPr>
          <p:cNvPr id="5" name="Content Placeholder 4"/>
          <p:cNvPicPr>
            <a:picLocks noGrp="1" noChangeAspect="1"/>
          </p:cNvPicPr>
          <p:nvPr>
            <p:ph sz="half" idx="2"/>
          </p:nvPr>
        </p:nvPicPr>
        <p:blipFill>
          <a:blip r:embed="rId2"/>
          <a:stretch>
            <a:fillRect/>
          </a:stretch>
        </p:blipFill>
        <p:spPr>
          <a:xfrm>
            <a:off x="1019593" y="3168432"/>
            <a:ext cx="6749198" cy="932454"/>
          </a:xfrm>
          <a:prstGeom prst="rect">
            <a:avLst/>
          </a:prstGeom>
        </p:spPr>
      </p:pic>
    </p:spTree>
    <p:extLst>
      <p:ext uri="{BB962C8B-B14F-4D97-AF65-F5344CB8AC3E}">
        <p14:creationId xmlns:p14="http://schemas.microsoft.com/office/powerpoint/2010/main" val="107935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0183" y="568326"/>
            <a:ext cx="7886700" cy="1325563"/>
          </a:xfrm>
        </p:spPr>
        <p:txBody>
          <a:bodyPr>
            <a:normAutofit/>
          </a:bodyPr>
          <a:lstStyle/>
          <a:p>
            <a:pPr algn="ctr"/>
            <a:r>
              <a:rPr lang="en-GB" b="1" dirty="0" smtClean="0"/>
              <a:t>Statinwise Patient </a:t>
            </a:r>
            <a:r>
              <a:rPr lang="en-GB" b="1" dirty="0"/>
              <a:t>Identification using </a:t>
            </a:r>
            <a:r>
              <a:rPr lang="en-GB" b="1" dirty="0" smtClean="0"/>
              <a:t>EMIS</a:t>
            </a:r>
            <a:endParaRPr lang="en-GB" dirty="0"/>
          </a:p>
        </p:txBody>
      </p:sp>
      <p:sp>
        <p:nvSpPr>
          <p:cNvPr id="5" name="Content Placeholder 4"/>
          <p:cNvSpPr>
            <a:spLocks noGrp="1"/>
          </p:cNvSpPr>
          <p:nvPr>
            <p:ph idx="1"/>
          </p:nvPr>
        </p:nvSpPr>
        <p:spPr>
          <a:xfrm>
            <a:off x="527049" y="2023534"/>
            <a:ext cx="7886700" cy="4470400"/>
          </a:xfrm>
        </p:spPr>
        <p:txBody>
          <a:bodyPr>
            <a:normAutofit fontScale="70000" lnSpcReduction="20000"/>
          </a:bodyPr>
          <a:lstStyle/>
          <a:p>
            <a:r>
              <a:rPr lang="en-GB" b="1" dirty="0" smtClean="0"/>
              <a:t>Importing </a:t>
            </a:r>
            <a:r>
              <a:rPr lang="en-GB" b="1" dirty="0"/>
              <a:t>the </a:t>
            </a:r>
            <a:r>
              <a:rPr lang="en-GB" b="1" dirty="0" smtClean="0"/>
              <a:t>EMIS </a:t>
            </a:r>
            <a:r>
              <a:rPr lang="en-GB" b="1" dirty="0"/>
              <a:t>searches</a:t>
            </a:r>
            <a:endParaRPr lang="en-GB" dirty="0"/>
          </a:p>
          <a:p>
            <a:pPr marL="0" indent="0">
              <a:buNone/>
            </a:pPr>
            <a:r>
              <a:rPr lang="en-GB" b="1" u="sng" dirty="0">
                <a:solidFill>
                  <a:srgbClr val="C00000"/>
                </a:solidFill>
              </a:rPr>
              <a:t>Saving the search files to the desktop </a:t>
            </a:r>
            <a:endParaRPr lang="en-GB" b="1" dirty="0">
              <a:solidFill>
                <a:srgbClr val="C00000"/>
              </a:solidFill>
            </a:endParaRPr>
          </a:p>
          <a:p>
            <a:pPr marL="514350" lvl="0" indent="-514350">
              <a:buFont typeface="+mj-lt"/>
              <a:buAutoNum type="arabicPeriod"/>
            </a:pPr>
            <a:r>
              <a:rPr lang="en-GB" dirty="0"/>
              <a:t>Right click the attached ZIP folder called ‘</a:t>
            </a:r>
            <a:r>
              <a:rPr lang="en-GB" dirty="0" err="1"/>
              <a:t>StatinWISE</a:t>
            </a:r>
            <a:r>
              <a:rPr lang="en-GB" dirty="0"/>
              <a:t> Searches’ and click ‘save as’ to save the folder to your PC.  Locate the zipped folder that you have just saved, right click the folder and in the drop down menu that appears select ‘Extract all’.  Follow this process until you have an ‘unzipped’ folder called ‘</a:t>
            </a:r>
            <a:r>
              <a:rPr lang="en-GB" dirty="0" err="1"/>
              <a:t>StatinWISE</a:t>
            </a:r>
            <a:r>
              <a:rPr lang="en-GB" dirty="0"/>
              <a:t> Searches’</a:t>
            </a:r>
          </a:p>
          <a:p>
            <a:pPr marL="0" indent="0">
              <a:buNone/>
            </a:pPr>
            <a:r>
              <a:rPr lang="en-GB" b="1" u="sng" dirty="0">
                <a:solidFill>
                  <a:srgbClr val="C00000"/>
                </a:solidFill>
              </a:rPr>
              <a:t>Creating Folders in </a:t>
            </a:r>
            <a:r>
              <a:rPr lang="en-GB" b="1" u="sng" dirty="0" err="1">
                <a:solidFill>
                  <a:srgbClr val="C00000"/>
                </a:solidFill>
              </a:rPr>
              <a:t>Emis</a:t>
            </a:r>
            <a:endParaRPr lang="en-GB" b="1" dirty="0">
              <a:solidFill>
                <a:srgbClr val="C00000"/>
              </a:solidFill>
            </a:endParaRPr>
          </a:p>
          <a:p>
            <a:pPr marL="514350" indent="-514350">
              <a:buFont typeface="+mj-lt"/>
              <a:buAutoNum type="arabicPeriod"/>
            </a:pPr>
            <a:r>
              <a:rPr lang="en-GB" dirty="0" smtClean="0"/>
              <a:t>In </a:t>
            </a:r>
            <a:r>
              <a:rPr lang="en-GB" dirty="0" err="1"/>
              <a:t>Emis</a:t>
            </a:r>
            <a:r>
              <a:rPr lang="en-GB" dirty="0"/>
              <a:t>, go to the ‘Population Reporting’ feature and enter the folder that your research searches are normally stored in.</a:t>
            </a:r>
          </a:p>
          <a:p>
            <a:pPr marL="514350" indent="-514350">
              <a:buFont typeface="+mj-lt"/>
              <a:buAutoNum type="arabicPeriod"/>
            </a:pPr>
            <a:r>
              <a:rPr lang="en-GB" dirty="0" smtClean="0"/>
              <a:t>On </a:t>
            </a:r>
            <a:r>
              <a:rPr lang="en-GB" dirty="0"/>
              <a:t>the </a:t>
            </a:r>
            <a:r>
              <a:rPr lang="en-GB" dirty="0" err="1"/>
              <a:t>Emis</a:t>
            </a:r>
            <a:r>
              <a:rPr lang="en-GB" dirty="0"/>
              <a:t> ribbon at the top of the page, select the green icon labelled ‘Add’.  In the drop down menu select ‘folder’ and type ‘</a:t>
            </a:r>
            <a:r>
              <a:rPr lang="en-GB" dirty="0" err="1"/>
              <a:t>Statinwise</a:t>
            </a:r>
            <a:r>
              <a:rPr lang="en-GB" dirty="0"/>
              <a:t>’.  You will now be in the ‘</a:t>
            </a:r>
            <a:r>
              <a:rPr lang="en-GB" dirty="0" err="1"/>
              <a:t>Statinwise</a:t>
            </a:r>
            <a:r>
              <a:rPr lang="en-GB" dirty="0"/>
              <a:t>’ folder.</a:t>
            </a:r>
          </a:p>
          <a:p>
            <a:pPr marL="514350" indent="-514350">
              <a:buFont typeface="+mj-lt"/>
              <a:buAutoNum type="arabicPeriod"/>
            </a:pPr>
            <a:r>
              <a:rPr lang="en-GB" dirty="0" smtClean="0"/>
              <a:t>Within </a:t>
            </a:r>
            <a:r>
              <a:rPr lang="en-GB" dirty="0"/>
              <a:t>this new </a:t>
            </a:r>
            <a:r>
              <a:rPr lang="en-GB" dirty="0" err="1"/>
              <a:t>emis</a:t>
            </a:r>
            <a:r>
              <a:rPr lang="en-GB" dirty="0"/>
              <a:t> folder, create 2 sub-folders called: ‘</a:t>
            </a:r>
            <a:r>
              <a:rPr lang="en-GB" dirty="0" err="1"/>
              <a:t>StatinWISE</a:t>
            </a:r>
            <a:r>
              <a:rPr lang="en-GB" dirty="0"/>
              <a:t>- CK &amp; ALT Required’ and ‘</a:t>
            </a:r>
            <a:r>
              <a:rPr lang="en-GB" dirty="0" err="1"/>
              <a:t>StatinWISE</a:t>
            </a:r>
            <a:r>
              <a:rPr lang="en-GB" dirty="0"/>
              <a:t>- CK &amp; ALT NOT Required’.</a:t>
            </a:r>
          </a:p>
          <a:p>
            <a:endParaRPr lang="en-GB" dirty="0"/>
          </a:p>
        </p:txBody>
      </p:sp>
    </p:spTree>
    <p:extLst>
      <p:ext uri="{BB962C8B-B14F-4D97-AF65-F5344CB8AC3E}">
        <p14:creationId xmlns:p14="http://schemas.microsoft.com/office/powerpoint/2010/main" val="2439462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Statinwise- Patient Identification using </a:t>
            </a:r>
            <a:r>
              <a:rPr lang="en-GB" b="1" dirty="0" smtClean="0"/>
              <a:t>EMIS</a:t>
            </a:r>
            <a:endParaRPr lang="en-GB" dirty="0"/>
          </a:p>
        </p:txBody>
      </p:sp>
      <p:sp>
        <p:nvSpPr>
          <p:cNvPr id="3" name="Content Placeholder 2"/>
          <p:cNvSpPr>
            <a:spLocks noGrp="1"/>
          </p:cNvSpPr>
          <p:nvPr>
            <p:ph idx="1"/>
          </p:nvPr>
        </p:nvSpPr>
        <p:spPr>
          <a:xfrm>
            <a:off x="628649" y="1825625"/>
            <a:ext cx="8117417" cy="4871508"/>
          </a:xfrm>
        </p:spPr>
        <p:txBody>
          <a:bodyPr>
            <a:normAutofit fontScale="55000" lnSpcReduction="20000"/>
          </a:bodyPr>
          <a:lstStyle/>
          <a:p>
            <a:r>
              <a:rPr lang="en-GB" b="1" dirty="0"/>
              <a:t>Importing &amp; Running the </a:t>
            </a:r>
            <a:r>
              <a:rPr lang="en-GB" b="1" dirty="0" err="1"/>
              <a:t>Emis</a:t>
            </a:r>
            <a:r>
              <a:rPr lang="en-GB" b="1" dirty="0"/>
              <a:t> search and Exporting the Result to Excel</a:t>
            </a:r>
            <a:endParaRPr lang="en-GB" dirty="0"/>
          </a:p>
          <a:p>
            <a:pPr marL="0" indent="0">
              <a:buNone/>
            </a:pPr>
            <a:r>
              <a:rPr lang="en-GB" b="1" u="sng" dirty="0">
                <a:solidFill>
                  <a:srgbClr val="C00000"/>
                </a:solidFill>
              </a:rPr>
              <a:t>For Patients that Require CK or ALT Tests</a:t>
            </a:r>
            <a:endParaRPr lang="en-GB" b="1" dirty="0">
              <a:solidFill>
                <a:srgbClr val="C00000"/>
              </a:solidFill>
            </a:endParaRPr>
          </a:p>
          <a:p>
            <a:pPr marL="514350" lvl="0" indent="-514350">
              <a:buFont typeface="+mj-lt"/>
              <a:buAutoNum type="arabicPeriod"/>
            </a:pPr>
            <a:r>
              <a:rPr lang="en-GB" dirty="0"/>
              <a:t>In </a:t>
            </a:r>
            <a:r>
              <a:rPr lang="en-GB" dirty="0" err="1"/>
              <a:t>Emis</a:t>
            </a:r>
            <a:r>
              <a:rPr lang="en-GB" dirty="0"/>
              <a:t>, enter the folder called ‘</a:t>
            </a:r>
            <a:r>
              <a:rPr lang="en-GB" dirty="0" err="1"/>
              <a:t>StatinWISE</a:t>
            </a:r>
            <a:r>
              <a:rPr lang="en-GB" dirty="0"/>
              <a:t>- CK &amp; ALT Required’.</a:t>
            </a:r>
          </a:p>
          <a:p>
            <a:pPr marL="514350" lvl="0" indent="-514350">
              <a:buFont typeface="+mj-lt"/>
              <a:buAutoNum type="arabicPeriod"/>
            </a:pPr>
            <a:r>
              <a:rPr lang="en-GB" dirty="0"/>
              <a:t>On the </a:t>
            </a:r>
            <a:r>
              <a:rPr lang="en-GB" dirty="0" err="1"/>
              <a:t>Emis</a:t>
            </a:r>
            <a:r>
              <a:rPr lang="en-GB" dirty="0"/>
              <a:t> ribbon at the top of the page, select the ‘Import’ icon.  In the pop-up box that appears, click the button with the triple dots (at the end of the ‘Enquiry Document’ field) and locate the file named ‘</a:t>
            </a:r>
            <a:r>
              <a:rPr lang="en-GB" dirty="0" err="1"/>
              <a:t>StatinWISE</a:t>
            </a:r>
            <a:r>
              <a:rPr lang="en-GB" dirty="0"/>
              <a:t>- Potentially Eligible Patients- CK &amp; ALT Required.xml’ (This is in the folder that you extracted earlier).  </a:t>
            </a:r>
          </a:p>
          <a:p>
            <a:pPr marL="514350" lvl="0" indent="-514350">
              <a:buFont typeface="+mj-lt"/>
              <a:buAutoNum type="arabicPeriod"/>
            </a:pPr>
            <a:r>
              <a:rPr lang="en-GB" dirty="0"/>
              <a:t>Click ‘open’ and then click ‘ok’ in the pop-up box.  The </a:t>
            </a:r>
            <a:r>
              <a:rPr lang="en-GB" dirty="0" err="1"/>
              <a:t>Statinwise</a:t>
            </a:r>
            <a:r>
              <a:rPr lang="en-GB" dirty="0"/>
              <a:t> search should import into </a:t>
            </a:r>
            <a:r>
              <a:rPr lang="en-GB" dirty="0" err="1"/>
              <a:t>Emis</a:t>
            </a:r>
            <a:r>
              <a:rPr lang="en-GB" dirty="0"/>
              <a:t>.</a:t>
            </a:r>
          </a:p>
          <a:p>
            <a:pPr marL="514350" lvl="0" indent="-514350">
              <a:buFont typeface="+mj-lt"/>
              <a:buAutoNum type="arabicPeriod"/>
            </a:pPr>
            <a:r>
              <a:rPr lang="en-GB" dirty="0"/>
              <a:t>Right click the report (grid icon) named ‘</a:t>
            </a:r>
            <a:r>
              <a:rPr lang="en-GB" dirty="0" err="1"/>
              <a:t>StatinWISE</a:t>
            </a:r>
            <a:r>
              <a:rPr lang="en-GB" dirty="0"/>
              <a:t>- Potentially Eligible Patients- CK &amp; ALT Required’.  In the menu that appears, click ‘Run’, then click ‘Yes’ and wait for the procedure to complete.  </a:t>
            </a:r>
          </a:p>
          <a:p>
            <a:pPr marL="514350" lvl="0" indent="-514350">
              <a:buFont typeface="+mj-lt"/>
              <a:buAutoNum type="arabicPeriod"/>
            </a:pPr>
            <a:r>
              <a:rPr lang="en-GB" b="1" dirty="0"/>
              <a:t>You will now have numbers of patients that are potentially eligible for the study but requires blood tests</a:t>
            </a:r>
            <a:r>
              <a:rPr lang="en-GB" dirty="0"/>
              <a:t> (plus the numbers that are excluded).</a:t>
            </a:r>
          </a:p>
          <a:p>
            <a:pPr marL="514350" lvl="0" indent="-514350">
              <a:buFont typeface="+mj-lt"/>
              <a:buAutoNum type="arabicPeriod"/>
            </a:pPr>
            <a:r>
              <a:rPr lang="en-GB" dirty="0"/>
              <a:t>Right click on the report that has just run and select ‘view results’.</a:t>
            </a:r>
          </a:p>
          <a:p>
            <a:pPr marL="514350" lvl="0" indent="-514350">
              <a:buFont typeface="+mj-lt"/>
              <a:buAutoNum type="arabicPeriod"/>
            </a:pPr>
            <a:r>
              <a:rPr lang="en-GB" dirty="0"/>
              <a:t>Select the icon on the ribbon at the top of the </a:t>
            </a:r>
            <a:r>
              <a:rPr lang="en-GB" dirty="0" err="1"/>
              <a:t>emis</a:t>
            </a:r>
            <a:r>
              <a:rPr lang="en-GB" dirty="0"/>
              <a:t> window for ‘Export’.</a:t>
            </a:r>
          </a:p>
          <a:p>
            <a:pPr marL="514350" lvl="0" indent="-514350">
              <a:buFont typeface="+mj-lt"/>
              <a:buAutoNum type="arabicPeriod"/>
            </a:pPr>
            <a:r>
              <a:rPr lang="en-GB" dirty="0"/>
              <a:t>In the pop up box that appears, select the options for ‘excel’ and ‘exclude report header’ and save the excel file to your PC.  </a:t>
            </a:r>
          </a:p>
          <a:p>
            <a:pPr marL="514350" lvl="0" indent="-514350">
              <a:buFont typeface="+mj-lt"/>
              <a:buAutoNum type="arabicPeriod"/>
            </a:pPr>
            <a:r>
              <a:rPr lang="en-GB" dirty="0"/>
              <a:t>The GP can use the excel file to aid in screening the list of potentially eligible patients</a:t>
            </a:r>
            <a:r>
              <a:rPr lang="en-GB" dirty="0" smtClean="0"/>
              <a:t>.</a:t>
            </a:r>
            <a:endParaRPr lang="en-GB" dirty="0"/>
          </a:p>
        </p:txBody>
      </p:sp>
    </p:spTree>
    <p:extLst>
      <p:ext uri="{BB962C8B-B14F-4D97-AF65-F5344CB8AC3E}">
        <p14:creationId xmlns:p14="http://schemas.microsoft.com/office/powerpoint/2010/main" val="36341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Statinwise- Patient Identification using </a:t>
            </a:r>
            <a:r>
              <a:rPr lang="en-GB" b="1" dirty="0" smtClean="0"/>
              <a:t>EMIS</a:t>
            </a:r>
            <a:endParaRPr lang="en-GB"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eriod" startAt="10"/>
            </a:pPr>
            <a:r>
              <a:rPr lang="en-GB" dirty="0"/>
              <a:t>In </a:t>
            </a:r>
            <a:r>
              <a:rPr lang="en-GB" dirty="0" err="1"/>
              <a:t>emis</a:t>
            </a:r>
            <a:r>
              <a:rPr lang="en-GB" dirty="0"/>
              <a:t>, now enter the folder called ‘</a:t>
            </a:r>
            <a:r>
              <a:rPr lang="en-GB" dirty="0" err="1"/>
              <a:t>StatinWISE</a:t>
            </a:r>
            <a:r>
              <a:rPr lang="en-GB" dirty="0"/>
              <a:t>- CK &amp; ALT NOT Required’.</a:t>
            </a:r>
          </a:p>
          <a:p>
            <a:pPr marL="514350" lvl="0" indent="-514350">
              <a:buFont typeface="+mj-lt"/>
              <a:buAutoNum type="arabicPeriod" startAt="10"/>
            </a:pPr>
            <a:r>
              <a:rPr lang="en-GB" dirty="0"/>
              <a:t>On the </a:t>
            </a:r>
            <a:r>
              <a:rPr lang="en-GB" dirty="0" err="1"/>
              <a:t>Emis</a:t>
            </a:r>
            <a:r>
              <a:rPr lang="en-GB" dirty="0"/>
              <a:t> ribbon at the top of the page, select the ‘Import’ icon.  In the pop-up box that appears, click the button with the triple dots (at the end of the ‘Enquiry Document’ field) and locate the file named ‘</a:t>
            </a:r>
            <a:r>
              <a:rPr lang="en-GB" dirty="0" err="1"/>
              <a:t>StatinWISE</a:t>
            </a:r>
            <a:r>
              <a:rPr lang="en-GB" dirty="0"/>
              <a:t>- Potentially Eligible Patients- CK &amp; ALT NOT Required.xml’ (This is in the folder that you extracted earlier).  </a:t>
            </a:r>
          </a:p>
          <a:p>
            <a:pPr marL="514350" lvl="0" indent="-514350">
              <a:buFont typeface="+mj-lt"/>
              <a:buAutoNum type="arabicPeriod" startAt="10"/>
            </a:pPr>
            <a:r>
              <a:rPr lang="en-GB" dirty="0"/>
              <a:t>Click ‘open’ and then click ‘ok’ in the pop-up box.  The </a:t>
            </a:r>
            <a:r>
              <a:rPr lang="en-GB" dirty="0" err="1"/>
              <a:t>Statinwise</a:t>
            </a:r>
            <a:r>
              <a:rPr lang="en-GB" dirty="0"/>
              <a:t> search should import into </a:t>
            </a:r>
            <a:r>
              <a:rPr lang="en-GB" dirty="0" err="1"/>
              <a:t>Emis</a:t>
            </a:r>
            <a:r>
              <a:rPr lang="en-GB" dirty="0"/>
              <a:t>.</a:t>
            </a:r>
          </a:p>
          <a:p>
            <a:pPr marL="514350" lvl="0" indent="-514350">
              <a:buFont typeface="+mj-lt"/>
              <a:buAutoNum type="arabicPeriod" startAt="10"/>
            </a:pPr>
            <a:r>
              <a:rPr lang="en-GB" dirty="0"/>
              <a:t>Right click the report (grid icon) named ‘</a:t>
            </a:r>
            <a:r>
              <a:rPr lang="en-GB" dirty="0" err="1"/>
              <a:t>StatinWISE</a:t>
            </a:r>
            <a:r>
              <a:rPr lang="en-GB" dirty="0"/>
              <a:t>- Potentially Eligible Patients- CK &amp; ALT NOT Required’.  In the menu that appears, click ‘Run’, then click ‘Yes’ and wait for the procedure to complete.  </a:t>
            </a:r>
          </a:p>
          <a:p>
            <a:pPr marL="514350" lvl="0" indent="-514350">
              <a:buFont typeface="+mj-lt"/>
              <a:buAutoNum type="arabicPeriod" startAt="10"/>
            </a:pPr>
            <a:r>
              <a:rPr lang="en-GB" dirty="0"/>
              <a:t>You will now have numbers of patients that are potentially eligible for the study (plus the numbers that are excluded).</a:t>
            </a:r>
          </a:p>
          <a:p>
            <a:pPr marL="514350" lvl="0" indent="-514350">
              <a:buFont typeface="+mj-lt"/>
              <a:buAutoNum type="arabicPeriod" startAt="10"/>
            </a:pPr>
            <a:r>
              <a:rPr lang="en-GB" dirty="0"/>
              <a:t>Right click on the report that has just run and select ‘view results’.</a:t>
            </a:r>
          </a:p>
          <a:p>
            <a:pPr marL="514350" lvl="0" indent="-514350">
              <a:buFont typeface="+mj-lt"/>
              <a:buAutoNum type="arabicPeriod" startAt="10"/>
            </a:pPr>
            <a:r>
              <a:rPr lang="en-GB" dirty="0"/>
              <a:t>Select the icon on the ribbon at the top of the </a:t>
            </a:r>
            <a:r>
              <a:rPr lang="en-GB" dirty="0" err="1"/>
              <a:t>emis</a:t>
            </a:r>
            <a:r>
              <a:rPr lang="en-GB" dirty="0"/>
              <a:t> window for ‘Export’.</a:t>
            </a:r>
          </a:p>
          <a:p>
            <a:pPr marL="514350" lvl="0" indent="-514350">
              <a:buFont typeface="+mj-lt"/>
              <a:buAutoNum type="arabicPeriod" startAt="10"/>
            </a:pPr>
            <a:r>
              <a:rPr lang="en-GB" dirty="0"/>
              <a:t>In the pop up box that appears, select the options for ‘excel’ and ‘exclude report header’ and save the excel file to your PC.  </a:t>
            </a:r>
          </a:p>
          <a:p>
            <a:pPr marL="514350" lvl="0" indent="-514350">
              <a:buFont typeface="+mj-lt"/>
              <a:buAutoNum type="arabicPeriod" startAt="10"/>
            </a:pPr>
            <a:r>
              <a:rPr lang="en-GB" dirty="0"/>
              <a:t>The GP can use the excel file to aid in screening the list of potentially eligible patients.</a:t>
            </a:r>
          </a:p>
          <a:p>
            <a:endParaRPr lang="en-GB" dirty="0"/>
          </a:p>
        </p:txBody>
      </p:sp>
    </p:spTree>
    <p:extLst>
      <p:ext uri="{BB962C8B-B14F-4D97-AF65-F5344CB8AC3E}">
        <p14:creationId xmlns:p14="http://schemas.microsoft.com/office/powerpoint/2010/main" val="93004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1186977" y="3926810"/>
            <a:ext cx="6912767" cy="1661993"/>
          </a:xfrm>
          <a:prstGeom prst="rect">
            <a:avLst/>
          </a:prstGeom>
          <a:noFill/>
          <a:ln w="9525" algn="ctr">
            <a:noFill/>
            <a:miter lim="800000"/>
            <a:headEnd/>
            <a:tailEnd/>
          </a:ln>
        </p:spPr>
        <p:txBody>
          <a:bodyPr wrap="square" lIns="0" tIns="0" rIns="0" bIns="0">
            <a:spAutoFit/>
          </a:bodyPr>
          <a:lstStyle/>
          <a:p>
            <a:pPr algn="ctr" defTabSz="846138"/>
            <a:r>
              <a:rPr lang="en-GB" dirty="0" smtClean="0">
                <a:latin typeface="Calibri" pitchFamily="34" charset="0"/>
              </a:rPr>
              <a:t>London </a:t>
            </a:r>
            <a:r>
              <a:rPr lang="en-GB" dirty="0">
                <a:latin typeface="Calibri" pitchFamily="34" charset="0"/>
              </a:rPr>
              <a:t>School of Hygiene &amp; Tropical Medicine</a:t>
            </a:r>
          </a:p>
          <a:p>
            <a:pPr algn="ctr" defTabSz="846138"/>
            <a:r>
              <a:rPr lang="en-GB" dirty="0" smtClean="0">
                <a:latin typeface="Calibri" pitchFamily="34" charset="0"/>
              </a:rPr>
              <a:t>Room 180, Keppel </a:t>
            </a:r>
            <a:r>
              <a:rPr lang="en-GB" dirty="0">
                <a:latin typeface="Calibri" pitchFamily="34" charset="0"/>
              </a:rPr>
              <a:t>Street, London WC1E 7HT</a:t>
            </a:r>
          </a:p>
          <a:p>
            <a:pPr algn="ctr" defTabSz="846138"/>
            <a:endParaRPr lang="en-GB" dirty="0">
              <a:latin typeface="Calibri" pitchFamily="34" charset="0"/>
            </a:endParaRPr>
          </a:p>
          <a:p>
            <a:pPr algn="ctr" defTabSz="846138"/>
            <a:r>
              <a:rPr lang="en-GB" dirty="0">
                <a:latin typeface="Calibri" pitchFamily="34" charset="0"/>
              </a:rPr>
              <a:t>Tel +44(0)20 7299 </a:t>
            </a:r>
            <a:r>
              <a:rPr lang="en-GB" dirty="0" smtClean="0">
                <a:latin typeface="Calibri" pitchFamily="34" charset="0"/>
              </a:rPr>
              <a:t>4684</a:t>
            </a:r>
          </a:p>
          <a:p>
            <a:pPr algn="ctr" defTabSz="846138"/>
            <a:r>
              <a:rPr lang="en-GB" dirty="0" smtClean="0">
                <a:latin typeface="Calibri" pitchFamily="34" charset="0"/>
              </a:rPr>
              <a:t>Fax </a:t>
            </a:r>
            <a:r>
              <a:rPr lang="en-GB" dirty="0">
                <a:latin typeface="Calibri" pitchFamily="34" charset="0"/>
              </a:rPr>
              <a:t>+44(0)20 7299 4663</a:t>
            </a:r>
          </a:p>
          <a:p>
            <a:pPr algn="ctr" defTabSz="846138"/>
            <a:r>
              <a:rPr lang="en-GB" dirty="0">
                <a:latin typeface="Calibri" pitchFamily="34" charset="0"/>
              </a:rPr>
              <a:t>Email: </a:t>
            </a:r>
            <a:r>
              <a:rPr lang="en-GB" dirty="0" smtClean="0">
                <a:latin typeface="Calibri" pitchFamily="34" charset="0"/>
              </a:rPr>
              <a:t>statinwise@Lshtm.ac.uk</a:t>
            </a:r>
            <a:endParaRPr lang="en-GB" dirty="0">
              <a:latin typeface="Calibri" pitchFamily="34" charset="0"/>
            </a:endParaRPr>
          </a:p>
        </p:txBody>
      </p:sp>
      <p:pic>
        <p:nvPicPr>
          <p:cNvPr id="7" name="Picture 6" descr="CTU_Colour_logo.gif"/>
          <p:cNvPicPr>
            <a:picLocks noChangeAspect="1"/>
          </p:cNvPicPr>
          <p:nvPr/>
        </p:nvPicPr>
        <p:blipFill>
          <a:blip r:embed="rId3" cstate="print"/>
          <a:stretch>
            <a:fillRect/>
          </a:stretch>
        </p:blipFill>
        <p:spPr>
          <a:xfrm>
            <a:off x="395536" y="5519886"/>
            <a:ext cx="1638300" cy="933450"/>
          </a:xfrm>
          <a:prstGeom prst="rect">
            <a:avLst/>
          </a:prstGeom>
        </p:spPr>
      </p:pic>
      <p:pic>
        <p:nvPicPr>
          <p:cNvPr id="8" name="Picture 7" descr="lshtm_logo_posters-black.tif"/>
          <p:cNvPicPr>
            <a:picLocks noChangeAspect="1"/>
          </p:cNvPicPr>
          <p:nvPr/>
        </p:nvPicPr>
        <p:blipFill>
          <a:blip r:embed="rId4" cstate="print"/>
          <a:stretch>
            <a:fillRect/>
          </a:stretch>
        </p:blipFill>
        <p:spPr>
          <a:xfrm>
            <a:off x="251520" y="205092"/>
            <a:ext cx="2111188" cy="1108720"/>
          </a:xfrm>
          <a:prstGeom prst="rect">
            <a:avLst/>
          </a:prstGeom>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l="2100" t="22301" r="1300" b="20999"/>
          <a:stretch/>
        </p:blipFill>
        <p:spPr>
          <a:xfrm>
            <a:off x="2699792" y="1920530"/>
            <a:ext cx="3744416" cy="1828800"/>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2160" y="5644168"/>
            <a:ext cx="2496312" cy="809168"/>
          </a:xfrm>
          <a:prstGeom prst="rect">
            <a:avLst/>
          </a:prstGeom>
        </p:spPr>
      </p:pic>
      <p:pic>
        <p:nvPicPr>
          <p:cNvPr id="4" name="Picture 3"/>
          <p:cNvPicPr>
            <a:picLocks noChangeAspect="1"/>
          </p:cNvPicPr>
          <p:nvPr/>
        </p:nvPicPr>
        <p:blipFill>
          <a:blip r:embed="rId7"/>
          <a:stretch>
            <a:fillRect/>
          </a:stretch>
        </p:blipFill>
        <p:spPr>
          <a:xfrm>
            <a:off x="6948264" y="188640"/>
            <a:ext cx="2101982" cy="1066296"/>
          </a:xfrm>
          <a:prstGeom prst="rect">
            <a:avLst/>
          </a:prstGeom>
        </p:spPr>
      </p:pic>
      <p:sp>
        <p:nvSpPr>
          <p:cNvPr id="5" name="TextBox 4"/>
          <p:cNvSpPr txBox="1"/>
          <p:nvPr/>
        </p:nvSpPr>
        <p:spPr>
          <a:xfrm>
            <a:off x="2798617" y="885590"/>
            <a:ext cx="3444095" cy="584775"/>
          </a:xfrm>
          <a:prstGeom prst="rect">
            <a:avLst/>
          </a:prstGeom>
          <a:noFill/>
        </p:spPr>
        <p:txBody>
          <a:bodyPr wrap="square" rtlCol="0">
            <a:spAutoFit/>
          </a:bodyPr>
          <a:lstStyle/>
          <a:p>
            <a:pPr algn="ctr"/>
            <a:r>
              <a:rPr lang="en-GB" sz="3200" b="1" dirty="0" smtClean="0"/>
              <a:t>CONTACT US </a:t>
            </a:r>
          </a:p>
        </p:txBody>
      </p:sp>
    </p:spTree>
    <p:extLst>
      <p:ext uri="{BB962C8B-B14F-4D97-AF65-F5344CB8AC3E}">
        <p14:creationId xmlns:p14="http://schemas.microsoft.com/office/powerpoint/2010/main" val="1901922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848</Words>
  <Application>Microsoft Office PowerPoint</Application>
  <PresentationFormat>On-screen Show (4:3)</PresentationFormat>
  <Paragraphs>55</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StatinWISE Patient Identification using EMIS</vt:lpstr>
      <vt:lpstr>Statinwise Patient Identification using EMIS</vt:lpstr>
      <vt:lpstr>Statinwise- Patient Identification using EMIS</vt:lpstr>
      <vt:lpstr>Statinwise- Patient Identification using EMIS</vt:lpstr>
      <vt:lpstr>PowerPoint Presentation</vt:lpstr>
    </vt:vector>
  </TitlesOfParts>
  <Company>London School of Hygiene &amp; Tropical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Nabila Youssouf</dc:creator>
  <cp:lastModifiedBy>Kieran Brack</cp:lastModifiedBy>
  <cp:revision>25</cp:revision>
  <cp:lastPrinted>2016-11-22T11:26:30Z</cp:lastPrinted>
  <dcterms:created xsi:type="dcterms:W3CDTF">2016-11-04T11:01:08Z</dcterms:created>
  <dcterms:modified xsi:type="dcterms:W3CDTF">2017-10-19T06:49:45Z</dcterms:modified>
</cp:coreProperties>
</file>