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7" r:id="rId2"/>
    <p:sldId id="278" r:id="rId3"/>
    <p:sldId id="273" r:id="rId4"/>
    <p:sldId id="266" r:id="rId5"/>
    <p:sldId id="263" r:id="rId6"/>
    <p:sldId id="276" r:id="rId7"/>
    <p:sldId id="268" r:id="rId8"/>
    <p:sldId id="279" r:id="rId9"/>
    <p:sldId id="272" r:id="rId1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88777" autoAdjust="0"/>
  </p:normalViewPr>
  <p:slideViewPr>
    <p:cSldViewPr snapToGrid="0">
      <p:cViewPr varScale="1">
        <p:scale>
          <a:sx n="103" d="100"/>
          <a:sy n="103" d="100"/>
        </p:scale>
        <p:origin x="16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7F121-8008-4167-97C9-C08A3FF7D3D8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90444-D5A0-4FC2-904D-319B588A0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315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275-7FBB-4FBB-B805-7EDE37A3DFD5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5B010-4C14-40FC-936B-8A871EDD8C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129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0BDB8-E5E4-4252-B26A-61AEF23BB88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20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5B010-4C14-40FC-936B-8A871EDD8C2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694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5B010-4C14-40FC-936B-8A871EDD8C2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568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0BDB8-E5E4-4252-B26A-61AEF23BB88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827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5B010-4C14-40FC-936B-8A871EDD8C2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163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0BDB8-E5E4-4252-B26A-61AEF23BB88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154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A72F-8BB2-40BA-BEDF-1D3181A0E777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89DB-0764-4C63-BD88-64C78A989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05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A72F-8BB2-40BA-BEDF-1D3181A0E777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89DB-0764-4C63-BD88-64C78A989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616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A72F-8BB2-40BA-BEDF-1D3181A0E777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89DB-0764-4C63-BD88-64C78A989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837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793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A72F-8BB2-40BA-BEDF-1D3181A0E777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89DB-0764-4C63-BD88-64C78A989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37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A72F-8BB2-40BA-BEDF-1D3181A0E777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89DB-0764-4C63-BD88-64C78A989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8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A72F-8BB2-40BA-BEDF-1D3181A0E777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89DB-0764-4C63-BD88-64C78A989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041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A72F-8BB2-40BA-BEDF-1D3181A0E777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89DB-0764-4C63-BD88-64C78A989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812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A72F-8BB2-40BA-BEDF-1D3181A0E777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89DB-0764-4C63-BD88-64C78A989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900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A72F-8BB2-40BA-BEDF-1D3181A0E777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89DB-0764-4C63-BD88-64C78A989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939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A72F-8BB2-40BA-BEDF-1D3181A0E777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89DB-0764-4C63-BD88-64C78A989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77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A72F-8BB2-40BA-BEDF-1D3181A0E777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89DB-0764-4C63-BD88-64C78A989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56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1A72F-8BB2-40BA-BEDF-1D3181A0E777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589DB-0764-4C63-BD88-64C78A989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84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pen.lshtm.ac.uk/enrol/index.php?id=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TU_Colour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302" y="5568664"/>
            <a:ext cx="1228725" cy="700088"/>
          </a:xfrm>
          <a:prstGeom prst="rect">
            <a:avLst/>
          </a:prstGeom>
        </p:spPr>
      </p:pic>
      <p:pic>
        <p:nvPicPr>
          <p:cNvPr id="8" name="Picture 7" descr="lshtm_logo_posters-black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0115" y="401469"/>
            <a:ext cx="1583391" cy="8315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" t="22301" r="1300" b="20999"/>
          <a:stretch/>
        </p:blipFill>
        <p:spPr>
          <a:xfrm>
            <a:off x="2682893" y="1070755"/>
            <a:ext cx="3778214" cy="18453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645" y="5671401"/>
            <a:ext cx="1872234" cy="6068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5248" y="436755"/>
            <a:ext cx="1576487" cy="7997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9274" y="3113309"/>
            <a:ext cx="7585452" cy="2223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/>
              <a:t>CONDUCTING THE TRIAL AT </a:t>
            </a:r>
          </a:p>
          <a:p>
            <a:pPr algn="ctr"/>
            <a:r>
              <a:rPr lang="en-GB" sz="4000" b="1" dirty="0" smtClean="0"/>
              <a:t>YOUR SITE</a:t>
            </a:r>
            <a:endParaRPr lang="en-GB" sz="4000" b="1" dirty="0"/>
          </a:p>
          <a:p>
            <a:pPr algn="ctr"/>
            <a:endParaRPr lang="en-GB" sz="1350" dirty="0"/>
          </a:p>
          <a:p>
            <a:pPr algn="ctr"/>
            <a:endParaRPr lang="en-GB" sz="1350" dirty="0"/>
          </a:p>
          <a:p>
            <a:pPr algn="ctr"/>
            <a:endParaRPr lang="en-GB" sz="1350" dirty="0"/>
          </a:p>
          <a:p>
            <a:pPr algn="ctr"/>
            <a:r>
              <a:rPr lang="en-GB" sz="900" dirty="0"/>
              <a:t>Trial protocol code: ISRCTN30952488</a:t>
            </a:r>
          </a:p>
          <a:p>
            <a:pPr algn="ctr"/>
            <a:r>
              <a:rPr lang="en-GB" sz="900" dirty="0"/>
              <a:t>Version </a:t>
            </a:r>
            <a:r>
              <a:rPr lang="en-GB" sz="900" dirty="0" smtClean="0"/>
              <a:t>2, 19 Oct 2017</a:t>
            </a:r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289025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32288" y="619475"/>
            <a:ext cx="631752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StatinWISE</a:t>
            </a:r>
            <a:r>
              <a:rPr lang="en-US" sz="5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aims to:</a:t>
            </a:r>
            <a:endParaRPr lang="en-GB" sz="5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Answer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an important question for</a:t>
            </a:r>
          </a:p>
          <a:p>
            <a:pPr lvl="0" algn="ctr"/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public health</a:t>
            </a:r>
          </a:p>
          <a:p>
            <a:pPr lvl="0" algn="ctr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Answer the question for individual </a:t>
            </a:r>
          </a:p>
          <a:p>
            <a:pPr lvl="0" algn="ctr"/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patients</a:t>
            </a:r>
          </a:p>
          <a:p>
            <a:pPr lvl="0" algn="ctr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Bring together research and </a:t>
            </a:r>
          </a:p>
          <a:p>
            <a:pPr lvl="0" algn="ctr"/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care</a:t>
            </a:r>
          </a:p>
          <a:p>
            <a:pPr lvl="0" algn="ctr"/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Be as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little work as possible for </a:t>
            </a:r>
          </a:p>
          <a:p>
            <a:pPr lvl="0" algn="ctr"/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GP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Practices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870195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208" y="72429"/>
            <a:ext cx="7886700" cy="841972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Training your </a:t>
            </a:r>
            <a:r>
              <a:rPr lang="en-GB" b="1" dirty="0" err="1" smtClean="0">
                <a:solidFill>
                  <a:srgbClr val="C00000"/>
                </a:solidFill>
              </a:rPr>
              <a:t>StatinWISE</a:t>
            </a:r>
            <a:r>
              <a:rPr lang="en-GB" b="1" dirty="0" smtClean="0">
                <a:solidFill>
                  <a:srgbClr val="C00000"/>
                </a:solidFill>
              </a:rPr>
              <a:t> team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843" y="831552"/>
            <a:ext cx="8674314" cy="5365392"/>
          </a:xfrm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en-GB" dirty="0" smtClean="0"/>
              <a:t>We will provide all relevant training to site trial staff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Investigator Study </a:t>
            </a:r>
            <a:r>
              <a:rPr lang="en-GB" dirty="0"/>
              <a:t>file </a:t>
            </a:r>
            <a:r>
              <a:rPr lang="en-GB" dirty="0" smtClean="0"/>
              <a:t>(ISF) and </a:t>
            </a:r>
            <a:r>
              <a:rPr lang="en-GB" dirty="0"/>
              <a:t>training materials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Search </a:t>
            </a:r>
            <a:r>
              <a:rPr lang="en-GB" dirty="0"/>
              <a:t>list in your practice’s system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/>
              <a:t>DOCMAIL posting system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/>
              <a:t>Blood sample test tubes for optional genetic study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We can provide a small filling cabinet to store the ISF and materials. Let us know if your site needs one!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/>
              <a:t>The CTU will be responsible for treatment packs logistics because the CTU will post treatment packs directly to  participants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42683" y="5151269"/>
            <a:ext cx="1636811" cy="15193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570" y="5910938"/>
            <a:ext cx="6005966" cy="707886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127000" dist="127000" dir="2700000" algn="tl" rotWithShape="0">
              <a:schemeClr val="tx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atin typeface="+mn-lt"/>
              </a:rPr>
              <a:t>Remember</a:t>
            </a:r>
            <a:r>
              <a:rPr lang="en-GB" sz="2000" dirty="0">
                <a:latin typeface="+mn-lt"/>
              </a:rPr>
              <a:t>: the </a:t>
            </a:r>
            <a:r>
              <a:rPr lang="en-GB" sz="2000" dirty="0" smtClean="0"/>
              <a:t>CTU Team </a:t>
            </a:r>
            <a:r>
              <a:rPr lang="en-GB" sz="2000" dirty="0" smtClean="0">
                <a:latin typeface="+mn-lt"/>
              </a:rPr>
              <a:t>are </a:t>
            </a:r>
            <a:r>
              <a:rPr lang="en-GB" sz="2000" dirty="0">
                <a:latin typeface="+mn-lt"/>
              </a:rPr>
              <a:t>always available to answer </a:t>
            </a:r>
            <a:r>
              <a:rPr lang="en-GB" sz="2000" dirty="0" smtClean="0">
                <a:latin typeface="+mn-lt"/>
              </a:rPr>
              <a:t>any questions throughout the trial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0709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711" y="63374"/>
            <a:ext cx="8515350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 Managing the trial at your practice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289711" y="988701"/>
            <a:ext cx="8470837" cy="5869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 fontAlgn="auto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60000"/>
              <a:buNone/>
              <a:defRPr/>
            </a:pPr>
            <a:r>
              <a:rPr lang="en-GB" sz="2400" b="1" dirty="0">
                <a:solidFill>
                  <a:srgbClr val="C00000"/>
                </a:solidFill>
                <a:latin typeface="+mn-lt"/>
              </a:rPr>
              <a:t>Ensure your </a:t>
            </a:r>
            <a:r>
              <a:rPr lang="en-GB" sz="2400" b="1" dirty="0" smtClean="0">
                <a:solidFill>
                  <a:srgbClr val="C00000"/>
                </a:solidFill>
                <a:latin typeface="+mn-lt"/>
              </a:rPr>
              <a:t>team </a:t>
            </a:r>
            <a:r>
              <a:rPr lang="en-GB" sz="2400" b="1" dirty="0">
                <a:solidFill>
                  <a:srgbClr val="C00000"/>
                </a:solidFill>
                <a:latin typeface="+mn-lt"/>
              </a:rPr>
              <a:t>knows:</a:t>
            </a:r>
          </a:p>
          <a:p>
            <a:pPr marL="342900" lvl="2" indent="-342900" fontAlgn="auto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GB" sz="2400" dirty="0"/>
              <a:t>W</a:t>
            </a:r>
            <a:r>
              <a:rPr lang="en-GB" sz="2400" dirty="0" smtClean="0"/>
              <a:t>ho is responsible for study task (delegation log); who is responsible if key team members are not there (e.g. lead research nurse / PI); let CTU know</a:t>
            </a:r>
          </a:p>
          <a:p>
            <a:pPr marL="342900" lvl="2" indent="-342900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GB" sz="2400" dirty="0"/>
              <a:t>W</a:t>
            </a:r>
            <a:r>
              <a:rPr lang="en-GB" sz="2400" dirty="0" smtClean="0"/>
              <a:t>here (ISF) is </a:t>
            </a:r>
            <a:r>
              <a:rPr lang="en-GB" sz="2400" dirty="0"/>
              <a:t>kept </a:t>
            </a:r>
            <a:r>
              <a:rPr lang="en-GB" sz="2400" dirty="0" smtClean="0"/>
              <a:t>and who </a:t>
            </a:r>
            <a:r>
              <a:rPr lang="en-GB" sz="2400" dirty="0"/>
              <a:t>is responsible </a:t>
            </a:r>
            <a:endParaRPr lang="en-GB" sz="2400" dirty="0" smtClean="0"/>
          </a:p>
          <a:p>
            <a:pPr marL="354013" lvl="2" indent="-354013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0000"/>
              <a:buNone/>
              <a:defRPr/>
            </a:pPr>
            <a:r>
              <a:rPr lang="en-GB" sz="2400" dirty="0" smtClean="0"/>
              <a:t> 	for </a:t>
            </a:r>
            <a:r>
              <a:rPr lang="en-GB" sz="2400" dirty="0"/>
              <a:t>maintaining </a:t>
            </a:r>
            <a:r>
              <a:rPr lang="en-GB" sz="2400" dirty="0" smtClean="0"/>
              <a:t>it</a:t>
            </a:r>
          </a:p>
          <a:p>
            <a:pPr marL="342900" lvl="2" indent="-342900" fontAlgn="auto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GB" sz="2400" dirty="0"/>
              <a:t>H</a:t>
            </a:r>
            <a:r>
              <a:rPr lang="en-GB" sz="2400" dirty="0" smtClean="0"/>
              <a:t>ow </a:t>
            </a:r>
            <a:r>
              <a:rPr lang="en-GB" sz="2400" dirty="0"/>
              <a:t>to </a:t>
            </a:r>
            <a:r>
              <a:rPr lang="en-GB" sz="2400" dirty="0" smtClean="0"/>
              <a:t>recruit patients</a:t>
            </a:r>
          </a:p>
          <a:p>
            <a:pPr marL="800100" lvl="3" indent="-342900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GB" sz="2200" dirty="0" smtClean="0"/>
              <a:t>How to assess </a:t>
            </a:r>
            <a:r>
              <a:rPr lang="en-GB" sz="2200" dirty="0"/>
              <a:t>eligibility</a:t>
            </a:r>
          </a:p>
          <a:p>
            <a:pPr marL="800100" lvl="3" indent="-342900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GB" sz="2200" dirty="0" smtClean="0"/>
              <a:t>How to conduct screening calls</a:t>
            </a:r>
          </a:p>
          <a:p>
            <a:pPr marL="800100" lvl="3" indent="-342900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GB" sz="2200" dirty="0" smtClean="0"/>
              <a:t>How to conduct baseline visits and consent procedures</a:t>
            </a:r>
          </a:p>
          <a:p>
            <a:pPr marL="342900" lvl="2" indent="-342900" fontAlgn="auto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GB" sz="2400" dirty="0"/>
              <a:t>H</a:t>
            </a:r>
            <a:r>
              <a:rPr lang="en-GB" sz="2400" dirty="0" smtClean="0"/>
              <a:t>ow data forms should be completed</a:t>
            </a:r>
          </a:p>
          <a:p>
            <a:pPr marL="342900" lvl="2" indent="-342900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GB" sz="2400" dirty="0"/>
              <a:t>W</a:t>
            </a:r>
            <a:r>
              <a:rPr lang="en-GB" sz="2400" dirty="0" smtClean="0"/>
              <a:t>hat </a:t>
            </a:r>
            <a:r>
              <a:rPr lang="en-GB" sz="2400" dirty="0"/>
              <a:t>to do if there is a serious adverse event</a:t>
            </a:r>
          </a:p>
          <a:p>
            <a:pPr marL="342900" lvl="2" indent="-342900" fontAlgn="auto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GB" sz="2400" dirty="0"/>
              <a:t>W</a:t>
            </a:r>
            <a:r>
              <a:rPr lang="en-GB" sz="2400" dirty="0" smtClean="0"/>
              <a:t>hat to do if site trial staff need advice about the trial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681" y="2613034"/>
            <a:ext cx="2918836" cy="218912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0455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20749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Good Clinical Practice (GCP)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38" y="1374995"/>
            <a:ext cx="8426324" cy="5111530"/>
          </a:xfrm>
        </p:spPr>
        <p:txBody>
          <a:bodyPr>
            <a:normAutofit lnSpcReduction="10000"/>
          </a:bodyPr>
          <a:lstStyle/>
          <a:p>
            <a:pPr marL="0" indent="0" defTabSz="914401">
              <a:spcAft>
                <a:spcPts val="800"/>
              </a:spcAft>
              <a:buNone/>
              <a:defRPr/>
            </a:pPr>
            <a:r>
              <a:rPr lang="en-GB" dirty="0" smtClean="0">
                <a:solidFill>
                  <a:srgbClr val="C00000"/>
                </a:solidFill>
                <a:latin typeface="Calibri" pitchFamily="34" charset="0"/>
              </a:rPr>
              <a:t>GCP</a:t>
            </a:r>
            <a:r>
              <a:rPr lang="en-GB" b="1" dirty="0" smtClean="0">
                <a:latin typeface="Calibri" pitchFamily="34" charset="0"/>
              </a:rPr>
              <a:t> </a:t>
            </a:r>
            <a:r>
              <a:rPr lang="en-GB" dirty="0">
                <a:latin typeface="Calibri" pitchFamily="34" charset="0"/>
              </a:rPr>
              <a:t>is an international ethical and scientific quality standard for designing, conducting, recording and reporting trials that involve the participation of human subjects. </a:t>
            </a:r>
            <a:endParaRPr lang="en-GB" dirty="0" smtClean="0">
              <a:latin typeface="Calibri" pitchFamily="34" charset="0"/>
            </a:endParaRPr>
          </a:p>
          <a:p>
            <a:pPr defTabSz="914401"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en-GB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StatinWISE</a:t>
            </a:r>
            <a:r>
              <a:rPr lang="en-GB" dirty="0" smtClean="0">
                <a:latin typeface="Calibri" pitchFamily="34" charset="0"/>
              </a:rPr>
              <a:t> trials follows GCP guidelines</a:t>
            </a:r>
          </a:p>
          <a:p>
            <a:pPr defTabSz="914401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GB" dirty="0" smtClean="0">
                <a:latin typeface="Calibri" pitchFamily="34" charset="0"/>
              </a:rPr>
              <a:t> Free </a:t>
            </a:r>
            <a:r>
              <a:rPr lang="en-GB" dirty="0">
                <a:latin typeface="Calibri" pitchFamily="34" charset="0"/>
              </a:rPr>
              <a:t>online training via our </a:t>
            </a:r>
            <a:r>
              <a:rPr lang="en-GB" dirty="0" smtClean="0">
                <a:latin typeface="Calibri" pitchFamily="34" charset="0"/>
              </a:rPr>
              <a:t>LSHTM website: </a:t>
            </a:r>
          </a:p>
          <a:p>
            <a:pPr marL="0" indent="0" defTabSz="914401">
              <a:spcAft>
                <a:spcPts val="800"/>
              </a:spcAft>
              <a:buClr>
                <a:srgbClr val="C00000"/>
              </a:buClr>
              <a:buNone/>
              <a:defRPr/>
            </a:pPr>
            <a:r>
              <a:rPr lang="en-GB" dirty="0" smtClean="0">
                <a:latin typeface="Calibri" pitchFamily="34" charset="0"/>
                <a:hlinkClick r:id="rId3"/>
              </a:rPr>
              <a:t>http</a:t>
            </a:r>
            <a:r>
              <a:rPr lang="en-GB" dirty="0">
                <a:latin typeface="Calibri" pitchFamily="34" charset="0"/>
                <a:hlinkClick r:id="rId3"/>
              </a:rPr>
              <a:t>://</a:t>
            </a:r>
            <a:r>
              <a:rPr lang="en-GB" dirty="0" smtClean="0">
                <a:latin typeface="Calibri" pitchFamily="34" charset="0"/>
                <a:hlinkClick r:id="rId3"/>
              </a:rPr>
              <a:t>open.lshtm.ac.uk/enrol/index.php?id=6</a:t>
            </a:r>
            <a:endParaRPr lang="en-GB" dirty="0" smtClean="0">
              <a:latin typeface="Calibri" pitchFamily="34" charset="0"/>
            </a:endParaRPr>
          </a:p>
          <a:p>
            <a:pPr marL="0" indent="0" defTabSz="914401">
              <a:spcAft>
                <a:spcPts val="800"/>
              </a:spcAft>
              <a:buClr>
                <a:srgbClr val="C00000"/>
              </a:buClr>
              <a:buNone/>
              <a:defRPr/>
            </a:pPr>
            <a:r>
              <a:rPr lang="en-GB" dirty="0" smtClean="0">
                <a:latin typeface="Calibri" pitchFamily="34" charset="0"/>
              </a:rPr>
              <a:t>A certificate will be issued upon successful completion </a:t>
            </a:r>
          </a:p>
          <a:p>
            <a:pPr defTabSz="914401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GB" dirty="0" smtClean="0">
                <a:latin typeface="Calibri" pitchFamily="34" charset="0"/>
              </a:rPr>
              <a:t> All </a:t>
            </a:r>
            <a:r>
              <a:rPr lang="en-GB" dirty="0">
                <a:latin typeface="Calibri" pitchFamily="34" charset="0"/>
              </a:rPr>
              <a:t>staff </a:t>
            </a:r>
            <a:r>
              <a:rPr lang="en-GB" dirty="0" smtClean="0">
                <a:latin typeface="Calibri" pitchFamily="34" charset="0"/>
              </a:rPr>
              <a:t>involved in </a:t>
            </a:r>
            <a:r>
              <a:rPr lang="en-GB" dirty="0" err="1" smtClean="0">
                <a:latin typeface="Calibri" pitchFamily="34" charset="0"/>
              </a:rPr>
              <a:t>StatinWISE</a:t>
            </a:r>
            <a:r>
              <a:rPr lang="en-GB" dirty="0" smtClean="0">
                <a:latin typeface="Calibri" pitchFamily="34" charset="0"/>
              </a:rPr>
              <a:t> are required to complete GCP training prior </a:t>
            </a:r>
            <a:r>
              <a:rPr lang="en-GB" dirty="0">
                <a:latin typeface="Calibri" pitchFamily="34" charset="0"/>
              </a:rPr>
              <a:t>to </a:t>
            </a:r>
            <a:r>
              <a:rPr lang="en-GB" dirty="0" smtClean="0">
                <a:latin typeface="Calibri" pitchFamily="34" charset="0"/>
              </a:rPr>
              <a:t>performing any trial related activity</a:t>
            </a:r>
            <a:endParaRPr lang="en-GB" dirty="0">
              <a:latin typeface="Calibri" pitchFamily="34" charset="0"/>
            </a:endParaRPr>
          </a:p>
          <a:p>
            <a:pPr algn="just">
              <a:spcAft>
                <a:spcPts val="8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572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2" r="6087" b="35429"/>
          <a:stretch/>
        </p:blipFill>
        <p:spPr>
          <a:xfrm>
            <a:off x="133967" y="140015"/>
            <a:ext cx="7770835" cy="32400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5799" b="37280"/>
          <a:stretch/>
        </p:blipFill>
        <p:spPr>
          <a:xfrm>
            <a:off x="989968" y="3504471"/>
            <a:ext cx="8032572" cy="32400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7" name="Oval 6"/>
          <p:cNvSpPr/>
          <p:nvPr/>
        </p:nvSpPr>
        <p:spPr>
          <a:xfrm>
            <a:off x="5312228" y="3005236"/>
            <a:ext cx="888275" cy="339167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13017" y="5021271"/>
            <a:ext cx="888275" cy="339167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470468" y="6331911"/>
            <a:ext cx="888275" cy="339167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436751" y="6301746"/>
            <a:ext cx="3569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Either Log in or Create new account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42691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819" y="204225"/>
            <a:ext cx="7886700" cy="634761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dirty="0" smtClean="0">
                <a:solidFill>
                  <a:srgbClr val="C00000"/>
                </a:solidFill>
              </a:rPr>
              <a:t>Trial Specific Training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202" y="1018094"/>
            <a:ext cx="8617127" cy="5394283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  <a:defRPr/>
            </a:pPr>
            <a:r>
              <a:rPr lang="en-GB" sz="2400" b="1" cap="all" dirty="0">
                <a:solidFill>
                  <a:srgbClr val="C00000"/>
                </a:solidFill>
              </a:rPr>
              <a:t>MANUAL OF OPERATING PROCEDURES (MOP)</a:t>
            </a:r>
            <a:endParaRPr lang="en-US" sz="2400" b="1" cap="all" dirty="0">
              <a:solidFill>
                <a:srgbClr val="C00000"/>
              </a:solidFill>
            </a:endParaRPr>
          </a:p>
          <a:p>
            <a:pPr marL="709200" lvl="1" indent="-252000">
              <a:spcAft>
                <a:spcPts val="8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GB" sz="2000" dirty="0"/>
              <a:t>Overview of the trial processes for principal </a:t>
            </a:r>
            <a:r>
              <a:rPr lang="en-GB" sz="2000" dirty="0" smtClean="0"/>
              <a:t>investigators (PI), </a:t>
            </a:r>
            <a:r>
              <a:rPr lang="en-GB" sz="2000" dirty="0"/>
              <a:t>nurses, practice managers, monitors, other people with responsibilities in the trial</a:t>
            </a:r>
          </a:p>
          <a:p>
            <a:pPr marL="709200" lvl="1" indent="-252000">
              <a:spcAft>
                <a:spcPts val="8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GB" sz="2000" dirty="0"/>
              <a:t>Important that all personnel involved are familiar with the sections relevant to their duties</a:t>
            </a:r>
          </a:p>
          <a:p>
            <a:pPr lvl="1">
              <a:spcAft>
                <a:spcPts val="8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GB" sz="2000" dirty="0"/>
              <a:t>PI needs to be familiar with the </a:t>
            </a:r>
            <a:r>
              <a:rPr lang="en-GB" sz="2000" dirty="0" smtClean="0"/>
              <a:t>MOP</a:t>
            </a:r>
          </a:p>
          <a:p>
            <a:pPr>
              <a:spcAft>
                <a:spcPts val="800"/>
              </a:spcAft>
              <a:buClr>
                <a:srgbClr val="C00000"/>
              </a:buClr>
              <a:defRPr/>
            </a:pPr>
            <a:r>
              <a:rPr lang="en-GB" sz="2400" b="1" dirty="0" smtClean="0">
                <a:solidFill>
                  <a:srgbClr val="C00000"/>
                </a:solidFill>
              </a:rPr>
              <a:t>PRESENTATIONS</a:t>
            </a:r>
          </a:p>
          <a:p>
            <a:pPr lvl="1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 smtClean="0"/>
              <a:t>A selection of PowerPoint presentations explaining the trial procedures are provided on a portable storage device </a:t>
            </a:r>
          </a:p>
          <a:p>
            <a:pPr>
              <a:spcAft>
                <a:spcPts val="800"/>
              </a:spcAft>
              <a:buClr>
                <a:srgbClr val="C00000"/>
              </a:buClr>
              <a:defRPr/>
            </a:pPr>
            <a:r>
              <a:rPr lang="en-GB" sz="2400" b="1" dirty="0" smtClean="0">
                <a:solidFill>
                  <a:srgbClr val="C00000"/>
                </a:solidFill>
              </a:rPr>
              <a:t>SITE TRAINING</a:t>
            </a:r>
          </a:p>
          <a:p>
            <a:pPr lvl="1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 smtClean="0"/>
              <a:t> The CTU will organise face-to-face or remote training to explain the trial and its procedures prior to recruitment starting</a:t>
            </a:r>
          </a:p>
        </p:txBody>
      </p:sp>
    </p:spTree>
    <p:extLst>
      <p:ext uri="{BB962C8B-B14F-4D97-AF65-F5344CB8AC3E}">
        <p14:creationId xmlns:p14="http://schemas.microsoft.com/office/powerpoint/2010/main" val="3088142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83975" y="2938179"/>
            <a:ext cx="8938727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300" dirty="0">
                <a:solidFill>
                  <a:srgbClr val="000000"/>
                </a:solidFill>
                <a:latin typeface="Calibri" pitchFamily="34" charset="0"/>
              </a:rPr>
              <a:t>List all members of </a:t>
            </a:r>
            <a:r>
              <a:rPr lang="en-GB" sz="2300" dirty="0" smtClean="0">
                <a:solidFill>
                  <a:srgbClr val="000000"/>
                </a:solidFill>
                <a:latin typeface="Calibri" pitchFamily="34" charset="0"/>
              </a:rPr>
              <a:t>site trial staff </a:t>
            </a:r>
            <a:r>
              <a:rPr lang="en-GB" sz="2300" dirty="0">
                <a:solidFill>
                  <a:srgbClr val="000000"/>
                </a:solidFill>
                <a:latin typeface="Calibri" pitchFamily="34" charset="0"/>
              </a:rPr>
              <a:t>involved in the conduct of the trial </a:t>
            </a:r>
            <a:r>
              <a:rPr lang="en-GB" sz="2300" dirty="0" smtClean="0">
                <a:solidFill>
                  <a:srgbClr val="000000"/>
                </a:solidFill>
                <a:latin typeface="Calibri" pitchFamily="34" charset="0"/>
              </a:rPr>
              <a:t>e.g. </a:t>
            </a:r>
            <a:r>
              <a:rPr lang="en-GB" sz="2300" dirty="0">
                <a:solidFill>
                  <a:srgbClr val="000000"/>
                </a:solidFill>
                <a:latin typeface="Calibri" pitchFamily="34" charset="0"/>
              </a:rPr>
              <a:t>doctors, nurses, </a:t>
            </a:r>
            <a:r>
              <a:rPr lang="en-GB" sz="2300" dirty="0" smtClean="0">
                <a:solidFill>
                  <a:srgbClr val="000000"/>
                </a:solidFill>
                <a:latin typeface="Calibri" pitchFamily="34" charset="0"/>
              </a:rPr>
              <a:t>practice managers, administrators (a copy must be sent to the CTU before study start up)</a:t>
            </a:r>
            <a:endParaRPr lang="en-GB" sz="2300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300" dirty="0">
                <a:solidFill>
                  <a:srgbClr val="000000"/>
                </a:solidFill>
                <a:latin typeface="Calibri" pitchFamily="34" charset="0"/>
              </a:rPr>
              <a:t>Add new staff members when they join the trial </a:t>
            </a:r>
            <a:r>
              <a:rPr lang="en-GB" sz="2300" dirty="0" smtClean="0">
                <a:solidFill>
                  <a:srgbClr val="000000"/>
                </a:solidFill>
                <a:latin typeface="Calibri" pitchFamily="34" charset="0"/>
              </a:rPr>
              <a:t>team (copy must be sent to the CTU following changes)</a:t>
            </a: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300" dirty="0" smtClean="0">
                <a:solidFill>
                  <a:srgbClr val="000000"/>
                </a:solidFill>
                <a:latin typeface="Calibri" pitchFamily="34" charset="0"/>
              </a:rPr>
              <a:t>Note </a:t>
            </a:r>
            <a:r>
              <a:rPr lang="en-GB" sz="2300" dirty="0">
                <a:solidFill>
                  <a:srgbClr val="000000"/>
                </a:solidFill>
                <a:latin typeface="Calibri" pitchFamily="34" charset="0"/>
              </a:rPr>
              <a:t>the end date for those who </a:t>
            </a:r>
            <a:r>
              <a:rPr lang="en-GB" sz="2300" dirty="0" smtClean="0">
                <a:solidFill>
                  <a:srgbClr val="000000"/>
                </a:solidFill>
                <a:latin typeface="Calibri" pitchFamily="34" charset="0"/>
              </a:rPr>
              <a:t>leave (copy sent to CTU)</a:t>
            </a:r>
            <a:endParaRPr lang="en-GB" sz="2300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300" dirty="0">
                <a:solidFill>
                  <a:srgbClr val="000000"/>
                </a:solidFill>
                <a:latin typeface="Calibri" pitchFamily="34" charset="0"/>
              </a:rPr>
              <a:t>When a team member leaves the trial, ensure they are replaced with a new team member </a:t>
            </a:r>
            <a:r>
              <a:rPr lang="en-GB" sz="2300" dirty="0" smtClean="0">
                <a:solidFill>
                  <a:srgbClr val="000000"/>
                </a:solidFill>
                <a:latin typeface="Calibri" pitchFamily="34" charset="0"/>
              </a:rPr>
              <a:t>and trained for </a:t>
            </a:r>
            <a:r>
              <a:rPr lang="en-GB" sz="2300" dirty="0">
                <a:solidFill>
                  <a:srgbClr val="000000"/>
                </a:solidFill>
                <a:latin typeface="Calibri" pitchFamily="34" charset="0"/>
              </a:rPr>
              <a:t>their allocated tasks</a:t>
            </a: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300" dirty="0" smtClean="0">
                <a:solidFill>
                  <a:srgbClr val="000000"/>
                </a:solidFill>
                <a:latin typeface="Calibri" pitchFamily="34" charset="0"/>
              </a:rPr>
              <a:t>A </a:t>
            </a:r>
            <a:r>
              <a:rPr lang="en-GB" sz="2300" dirty="0">
                <a:solidFill>
                  <a:srgbClr val="000000"/>
                </a:solidFill>
                <a:latin typeface="Calibri" pitchFamily="34" charset="0"/>
              </a:rPr>
              <a:t>brief CV (signed and dated) for each person listed on the </a:t>
            </a:r>
            <a:r>
              <a:rPr lang="en-GB" sz="2300" dirty="0" smtClean="0">
                <a:solidFill>
                  <a:srgbClr val="000000"/>
                </a:solidFill>
                <a:latin typeface="Calibri" pitchFamily="34" charset="0"/>
              </a:rPr>
              <a:t>log </a:t>
            </a:r>
            <a:r>
              <a:rPr lang="en-GB" sz="2300" dirty="0" smtClean="0">
                <a:latin typeface="Calibri" pitchFamily="34" charset="0"/>
              </a:rPr>
              <a:t>is required </a:t>
            </a:r>
            <a:r>
              <a:rPr lang="en-GB" sz="2300" dirty="0" smtClean="0">
                <a:solidFill>
                  <a:srgbClr val="000000"/>
                </a:solidFill>
                <a:latin typeface="Calibri" pitchFamily="34" charset="0"/>
              </a:rPr>
              <a:t>to </a:t>
            </a:r>
            <a:r>
              <a:rPr lang="en-GB" sz="2300" dirty="0">
                <a:solidFill>
                  <a:srgbClr val="000000"/>
                </a:solidFill>
                <a:latin typeface="Calibri" pitchFamily="34" charset="0"/>
              </a:rPr>
              <a:t>be </a:t>
            </a:r>
            <a:r>
              <a:rPr lang="en-GB" sz="2300" dirty="0">
                <a:latin typeface="Calibri" pitchFamily="34" charset="0"/>
              </a:rPr>
              <a:t>filed in </a:t>
            </a:r>
            <a:r>
              <a:rPr lang="en-GB" sz="2300" dirty="0" smtClean="0">
                <a:latin typeface="Calibri" pitchFamily="34" charset="0"/>
              </a:rPr>
              <a:t>Section 17 (copy </a:t>
            </a:r>
            <a:r>
              <a:rPr lang="en-GB" sz="2300" dirty="0">
                <a:solidFill>
                  <a:srgbClr val="000000"/>
                </a:solidFill>
                <a:latin typeface="Calibri" pitchFamily="34" charset="0"/>
              </a:rPr>
              <a:t>sent</a:t>
            </a:r>
            <a:r>
              <a:rPr lang="en-GB" sz="2300" dirty="0" smtClean="0">
                <a:latin typeface="Calibri" pitchFamily="34" charset="0"/>
              </a:rPr>
              <a:t> </a:t>
            </a:r>
            <a:r>
              <a:rPr lang="en-GB" sz="2300" dirty="0">
                <a:solidFill>
                  <a:srgbClr val="000000"/>
                </a:solidFill>
                <a:latin typeface="Calibri" pitchFamily="34" charset="0"/>
              </a:rPr>
              <a:t>to</a:t>
            </a:r>
            <a:r>
              <a:rPr lang="en-GB" sz="2300" dirty="0" smtClean="0">
                <a:latin typeface="Calibri" pitchFamily="34" charset="0"/>
              </a:rPr>
              <a:t> CTU)</a:t>
            </a:r>
            <a:endParaRPr lang="en-GB" sz="2300" dirty="0">
              <a:latin typeface="Calibri" pitchFamily="34" charset="0"/>
            </a:endParaRP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642938" y="717745"/>
            <a:ext cx="7929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GB" sz="2000" b="1" dirty="0">
                <a:solidFill>
                  <a:srgbClr val="000000"/>
                </a:solidFill>
                <a:latin typeface="Calibri" pitchFamily="34" charset="0"/>
              </a:rPr>
              <a:t>This log is contained in </a:t>
            </a:r>
            <a:r>
              <a:rPr lang="en-GB" sz="2000" b="1" dirty="0">
                <a:latin typeface="Calibri" pitchFamily="34" charset="0"/>
              </a:rPr>
              <a:t>S</a:t>
            </a:r>
            <a:r>
              <a:rPr lang="en-GB" sz="2000" b="1" dirty="0" smtClean="0">
                <a:latin typeface="Calibri" pitchFamily="34" charset="0"/>
              </a:rPr>
              <a:t>ection 17 Site </a:t>
            </a:r>
            <a:r>
              <a:rPr lang="en-GB" sz="2000" b="1" dirty="0" smtClean="0">
                <a:solidFill>
                  <a:srgbClr val="000000"/>
                </a:solidFill>
                <a:latin typeface="Calibri" pitchFamily="34" charset="0"/>
              </a:rPr>
              <a:t>responsibilities of the ISF</a:t>
            </a:r>
            <a:endParaRPr lang="en-GB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1414"/>
            <a:ext cx="9144000" cy="646331"/>
          </a:xfrm>
          <a:prstGeom prst="rect">
            <a:avLst/>
          </a:prstGeom>
          <a:noFill/>
          <a:ln w="6350">
            <a:noFill/>
          </a:ln>
          <a:effectLst>
            <a:outerShdw blurRad="50800" dist="50800" dir="5400000" sx="97000" sy="97000" algn="ctr" rotWithShape="0">
              <a:srgbClr val="000000">
                <a:alpha val="9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3600" b="1" kern="0" dirty="0">
                <a:solidFill>
                  <a:srgbClr val="C00000"/>
                </a:solidFill>
              </a:rPr>
              <a:t>Site </a:t>
            </a:r>
            <a:r>
              <a:rPr lang="en-GB" sz="3600" b="1" kern="0" dirty="0" smtClean="0">
                <a:solidFill>
                  <a:srgbClr val="C00000"/>
                </a:solidFill>
              </a:rPr>
              <a:t>Responsibility </a:t>
            </a:r>
            <a:r>
              <a:rPr lang="en-GB" sz="3600" b="1" kern="0" dirty="0">
                <a:solidFill>
                  <a:srgbClr val="C00000"/>
                </a:solidFill>
              </a:rPr>
              <a:t>D</a:t>
            </a:r>
            <a:r>
              <a:rPr lang="en-GB" sz="3600" b="1" kern="0" dirty="0" smtClean="0">
                <a:solidFill>
                  <a:srgbClr val="C00000"/>
                </a:solidFill>
              </a:rPr>
              <a:t>elegation </a:t>
            </a:r>
            <a:r>
              <a:rPr lang="en-GB" sz="3600" b="1" kern="0" dirty="0">
                <a:solidFill>
                  <a:srgbClr val="C00000"/>
                </a:solidFill>
              </a:rPr>
              <a:t>L</a:t>
            </a:r>
            <a:r>
              <a:rPr lang="en-GB" sz="3600" b="1" kern="0" dirty="0" smtClean="0">
                <a:solidFill>
                  <a:srgbClr val="C00000"/>
                </a:solidFill>
              </a:rPr>
              <a:t>og</a:t>
            </a:r>
            <a:endParaRPr lang="en-US" sz="3600" b="1" kern="0" dirty="0">
              <a:solidFill>
                <a:srgbClr val="C00000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55" y="1066802"/>
            <a:ext cx="8352928" cy="181147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140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943137" y="3883267"/>
            <a:ext cx="6912767" cy="16619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46138"/>
            <a:r>
              <a:rPr lang="en-GB" dirty="0" smtClean="0">
                <a:latin typeface="Calibri" pitchFamily="34" charset="0"/>
              </a:rPr>
              <a:t>London </a:t>
            </a:r>
            <a:r>
              <a:rPr lang="en-GB" dirty="0">
                <a:latin typeface="Calibri" pitchFamily="34" charset="0"/>
              </a:rPr>
              <a:t>School of Hygiene &amp; Tropical Medicine</a:t>
            </a:r>
          </a:p>
          <a:p>
            <a:pPr algn="ctr" defTabSz="846138"/>
            <a:r>
              <a:rPr lang="en-GB" dirty="0" smtClean="0">
                <a:latin typeface="Calibri" pitchFamily="34" charset="0"/>
              </a:rPr>
              <a:t>Room 180, Keppel </a:t>
            </a:r>
            <a:r>
              <a:rPr lang="en-GB" dirty="0">
                <a:latin typeface="Calibri" pitchFamily="34" charset="0"/>
              </a:rPr>
              <a:t>Street, London WC1E 7HT</a:t>
            </a:r>
          </a:p>
          <a:p>
            <a:pPr algn="ctr" defTabSz="846138"/>
            <a:endParaRPr lang="en-GB" dirty="0">
              <a:latin typeface="Calibri" pitchFamily="34" charset="0"/>
            </a:endParaRPr>
          </a:p>
          <a:p>
            <a:pPr algn="ctr" defTabSz="846138"/>
            <a:r>
              <a:rPr lang="en-GB" dirty="0">
                <a:latin typeface="Calibri" pitchFamily="34" charset="0"/>
              </a:rPr>
              <a:t>Tel +44(0)20 7299 </a:t>
            </a:r>
            <a:r>
              <a:rPr lang="en-GB" dirty="0" smtClean="0">
                <a:latin typeface="Calibri" pitchFamily="34" charset="0"/>
              </a:rPr>
              <a:t>4684</a:t>
            </a:r>
          </a:p>
          <a:p>
            <a:pPr algn="ctr" defTabSz="846138"/>
            <a:r>
              <a:rPr lang="en-GB" dirty="0" smtClean="0">
                <a:latin typeface="Calibri" pitchFamily="34" charset="0"/>
              </a:rPr>
              <a:t>Fax </a:t>
            </a:r>
            <a:r>
              <a:rPr lang="en-GB" dirty="0">
                <a:latin typeface="Calibri" pitchFamily="34" charset="0"/>
              </a:rPr>
              <a:t>+44(0)20 7299 4663</a:t>
            </a:r>
          </a:p>
          <a:p>
            <a:pPr algn="ctr" defTabSz="846138"/>
            <a:r>
              <a:rPr lang="en-GB" dirty="0">
                <a:latin typeface="Calibri" pitchFamily="34" charset="0"/>
              </a:rPr>
              <a:t>Email: </a:t>
            </a:r>
            <a:r>
              <a:rPr lang="en-GB" dirty="0" smtClean="0">
                <a:latin typeface="Calibri" pitchFamily="34" charset="0"/>
              </a:rPr>
              <a:t>statinwise@Lshtm.ac.uk</a:t>
            </a:r>
            <a:endParaRPr lang="en-GB" dirty="0">
              <a:latin typeface="Calibri" pitchFamily="34" charset="0"/>
            </a:endParaRPr>
          </a:p>
        </p:txBody>
      </p:sp>
      <p:pic>
        <p:nvPicPr>
          <p:cNvPr id="7" name="Picture 6" descr="CTU_Colour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5519886"/>
            <a:ext cx="1638300" cy="933450"/>
          </a:xfrm>
          <a:prstGeom prst="rect">
            <a:avLst/>
          </a:prstGeom>
        </p:spPr>
      </p:pic>
      <p:pic>
        <p:nvPicPr>
          <p:cNvPr id="8" name="Picture 7" descr="lshtm_logo_posters-black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05092"/>
            <a:ext cx="2111188" cy="1108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" t="22301" r="1300" b="20999"/>
          <a:stretch/>
        </p:blipFill>
        <p:spPr>
          <a:xfrm>
            <a:off x="2831647" y="1945022"/>
            <a:ext cx="2969488" cy="145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644168"/>
            <a:ext cx="2496312" cy="809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8264" y="188640"/>
            <a:ext cx="2101982" cy="1066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5767" y="1088065"/>
            <a:ext cx="4493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426311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944</TotalTime>
  <Words>558</Words>
  <Application>Microsoft Office PowerPoint</Application>
  <PresentationFormat>On-screen Show (4:3)</PresentationFormat>
  <Paragraphs>76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Training your StatinWISE team</vt:lpstr>
      <vt:lpstr> Managing the trial at your practice</vt:lpstr>
      <vt:lpstr>Good Clinical Practice (GCP)</vt:lpstr>
      <vt:lpstr>PowerPoint Presentation</vt:lpstr>
      <vt:lpstr>Trial Specific Training</vt:lpstr>
      <vt:lpstr>PowerPoint Presentation</vt:lpstr>
      <vt:lpstr>PowerPoint Presentation</vt:lpstr>
    </vt:vector>
  </TitlesOfParts>
  <Company>London School of Hygiene &amp; Tropical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Nabila Youssouf</dc:creator>
  <cp:lastModifiedBy>Kieran Brack</cp:lastModifiedBy>
  <cp:revision>108</cp:revision>
  <cp:lastPrinted>2017-10-11T12:51:32Z</cp:lastPrinted>
  <dcterms:created xsi:type="dcterms:W3CDTF">2016-10-03T13:54:30Z</dcterms:created>
  <dcterms:modified xsi:type="dcterms:W3CDTF">2017-11-21T11:56:22Z</dcterms:modified>
</cp:coreProperties>
</file>