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9" r:id="rId2"/>
    <p:sldId id="256" r:id="rId3"/>
    <p:sldId id="258" r:id="rId4"/>
    <p:sldId id="272" r:id="rId5"/>
    <p:sldId id="261" r:id="rId6"/>
    <p:sldId id="262" r:id="rId7"/>
    <p:sldId id="266" r:id="rId8"/>
    <p:sldId id="273" r:id="rId9"/>
    <p:sldId id="263" r:id="rId10"/>
    <p:sldId id="268" r:id="rId11"/>
    <p:sldId id="269" r:id="rId12"/>
    <p:sldId id="270" r:id="rId13"/>
    <p:sldId id="271" r:id="rId14"/>
    <p:sldId id="265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i Miller" initials="LM" lastIdx="3" clrIdx="0">
    <p:extLst>
      <p:ext uri="{19B8F6BF-5375-455C-9EA6-DF929625EA0E}">
        <p15:presenceInfo xmlns:p15="http://schemas.microsoft.com/office/powerpoint/2012/main" userId="S-1-5-21-1149302403-3944600604-1635044949-41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6249" autoAdjust="0"/>
  </p:normalViewPr>
  <p:slideViewPr>
    <p:cSldViewPr snapToGrid="0">
      <p:cViewPr varScale="1">
        <p:scale>
          <a:sx n="100" d="100"/>
          <a:sy n="100" d="100"/>
        </p:scale>
        <p:origin x="17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04CAF-93E2-4B74-A786-B5D05C2D6341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AA7EC-58AD-449D-92CA-3DFE50710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21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0BDB8-E5E4-4252-B26A-61AEF23BB88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87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AA7EC-58AD-449D-92CA-3DFE507108D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475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0BDB8-E5E4-4252-B26A-61AEF23BB88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252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AA7EC-58AD-449D-92CA-3DFE507108D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971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AA7EC-58AD-449D-92CA-3DFE507108D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633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AA7EC-58AD-449D-92CA-3DFE507108D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94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AA7EC-58AD-449D-92CA-3DFE507108D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499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AA7EC-58AD-449D-92CA-3DFE507108D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325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AA7EC-58AD-449D-92CA-3DFE507108D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436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AA7EC-58AD-449D-92CA-3DFE507108D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48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AA7EC-58AD-449D-92CA-3DFE507108D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963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4E36-14CC-4A05-BFE3-3473A185D643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15FF-DBBE-48C0-917F-AFFB27D5B3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03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4E36-14CC-4A05-BFE3-3473A185D643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15FF-DBBE-48C0-917F-AFFB27D5B3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332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4E36-14CC-4A05-BFE3-3473A185D643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15FF-DBBE-48C0-917F-AFFB27D5B3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76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4E36-14CC-4A05-BFE3-3473A185D643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15FF-DBBE-48C0-917F-AFFB27D5B3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12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4E36-14CC-4A05-BFE3-3473A185D643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15FF-DBBE-48C0-917F-AFFB27D5B3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46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4E36-14CC-4A05-BFE3-3473A185D643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15FF-DBBE-48C0-917F-AFFB27D5B3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827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4E36-14CC-4A05-BFE3-3473A185D643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15FF-DBBE-48C0-917F-AFFB27D5B3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64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4E36-14CC-4A05-BFE3-3473A185D643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15FF-DBBE-48C0-917F-AFFB27D5B3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86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4E36-14CC-4A05-BFE3-3473A185D643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15FF-DBBE-48C0-917F-AFFB27D5B3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56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4E36-14CC-4A05-BFE3-3473A185D643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15FF-DBBE-48C0-917F-AFFB27D5B3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233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4E36-14CC-4A05-BFE3-3473A185D643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15FF-DBBE-48C0-917F-AFFB27D5B3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70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54E36-14CC-4A05-BFE3-3473A185D643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015FF-DBBE-48C0-917F-AFFB27D5B3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77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TU_Colour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302" y="5568664"/>
            <a:ext cx="1228725" cy="700088"/>
          </a:xfrm>
          <a:prstGeom prst="rect">
            <a:avLst/>
          </a:prstGeom>
        </p:spPr>
      </p:pic>
      <p:pic>
        <p:nvPicPr>
          <p:cNvPr id="8" name="Picture 7" descr="lshtm_logo_posters-black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0115" y="401469"/>
            <a:ext cx="1583391" cy="8315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" t="22301" r="1300" b="20999"/>
          <a:stretch/>
        </p:blipFill>
        <p:spPr>
          <a:xfrm>
            <a:off x="3130898" y="1535966"/>
            <a:ext cx="2808312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645" y="5671401"/>
            <a:ext cx="1872234" cy="606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5248" y="436755"/>
            <a:ext cx="1576487" cy="7997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32014" y="3169257"/>
            <a:ext cx="5406080" cy="2300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/>
              <a:t>THE OPTIONAL GENETIC STUDY</a:t>
            </a:r>
            <a:endParaRPr lang="en-GB" sz="1350" dirty="0"/>
          </a:p>
          <a:p>
            <a:pPr algn="ctr"/>
            <a:endParaRPr lang="en-GB" sz="1350" dirty="0"/>
          </a:p>
          <a:p>
            <a:pPr algn="ctr"/>
            <a:endParaRPr lang="en-GB" sz="1350" dirty="0"/>
          </a:p>
          <a:p>
            <a:pPr algn="ctr"/>
            <a:r>
              <a:rPr lang="en-GB" sz="900" dirty="0"/>
              <a:t>Trial protocol code: ISRCTN30952488</a:t>
            </a:r>
          </a:p>
          <a:p>
            <a:pPr algn="ctr"/>
            <a:r>
              <a:rPr lang="en-GB" sz="900" dirty="0"/>
              <a:t>Version </a:t>
            </a:r>
            <a:r>
              <a:rPr lang="en-GB" sz="900" dirty="0" smtClean="0"/>
              <a:t>2, 19 Oct 2017</a:t>
            </a:r>
            <a:endParaRPr lang="en-GB" sz="900" dirty="0"/>
          </a:p>
          <a:p>
            <a:pPr algn="ctr"/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36291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8623"/>
            <a:ext cx="7886700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Safebox – Step by Step (1/3)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7527"/>
          <a:stretch/>
        </p:blipFill>
        <p:spPr>
          <a:xfrm>
            <a:off x="118247" y="1652954"/>
            <a:ext cx="8937367" cy="356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86707" y="5025292"/>
            <a:ext cx="382954" cy="179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37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02600" y="1381844"/>
            <a:ext cx="8938800" cy="4094312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8650" y="138623"/>
            <a:ext cx="7886700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Safebox – Step by Step 2/3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5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2600" y="1262117"/>
            <a:ext cx="8938800" cy="43337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60492" y="5384800"/>
            <a:ext cx="1258277" cy="211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138623"/>
            <a:ext cx="7886700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Safebox – Step by Step 3/3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47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8818" y="138984"/>
            <a:ext cx="7886700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Remember!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46574" y="1241421"/>
            <a:ext cx="7811815" cy="528719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The genetic study is </a:t>
            </a:r>
            <a:r>
              <a:rPr lang="en-GB" b="1" u="sng" dirty="0" smtClean="0"/>
              <a:t>optional </a:t>
            </a:r>
            <a:r>
              <a:rPr lang="en-GB" dirty="0" smtClean="0"/>
              <a:t>for </a:t>
            </a:r>
            <a:r>
              <a:rPr lang="en-GB" dirty="0" err="1" smtClean="0"/>
              <a:t>StatinWISE</a:t>
            </a:r>
            <a:r>
              <a:rPr lang="en-GB" dirty="0" smtClean="0"/>
              <a:t> participants</a:t>
            </a:r>
          </a:p>
          <a:p>
            <a:pPr>
              <a:lnSpc>
                <a:spcPct val="80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If patients want to participate, complete fields 27, 27a and 27b of the Baseline Form </a:t>
            </a:r>
          </a:p>
          <a:p>
            <a:pPr marL="457200" lvl="1" indent="0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  <a:buClr>
                <a:srgbClr val="C00000"/>
              </a:buClr>
              <a:buNone/>
            </a:pPr>
            <a:r>
              <a:rPr lang="en-GB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n-GB" dirty="0" smtClean="0">
                <a:sym typeface="Wingdings" panose="05000000000000000000" pitchFamily="2" charset="2"/>
              </a:rPr>
              <a:t>This is the </a:t>
            </a:r>
            <a:r>
              <a:rPr lang="en-GB" b="1" u="sng" dirty="0" smtClean="0">
                <a:sym typeface="Wingdings" panose="05000000000000000000" pitchFamily="2" charset="2"/>
              </a:rPr>
              <a:t>only</a:t>
            </a:r>
            <a:r>
              <a:rPr lang="en-GB" dirty="0" smtClean="0">
                <a:sym typeface="Wingdings" panose="05000000000000000000" pitchFamily="2" charset="2"/>
              </a:rPr>
              <a:t> way the CTU can track the tube!</a:t>
            </a:r>
            <a:endParaRPr lang="en-GB" dirty="0" smtClean="0"/>
          </a:p>
          <a:p>
            <a:pPr>
              <a:lnSpc>
                <a:spcPct val="80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Blood </a:t>
            </a:r>
            <a:r>
              <a:rPr lang="en-GB" dirty="0"/>
              <a:t>samples can only be taken </a:t>
            </a:r>
            <a:r>
              <a:rPr lang="en-GB" b="1" u="sng" dirty="0"/>
              <a:t>Monday to Thursday</a:t>
            </a:r>
          </a:p>
          <a:p>
            <a:pPr>
              <a:lnSpc>
                <a:spcPct val="80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/>
              <a:t>The blood sample must be posted on the </a:t>
            </a:r>
            <a:r>
              <a:rPr lang="en-GB" b="1" u="sng" dirty="0"/>
              <a:t>same day </a:t>
            </a:r>
            <a:r>
              <a:rPr lang="en-GB" dirty="0"/>
              <a:t>that it was taken</a:t>
            </a:r>
          </a:p>
          <a:p>
            <a:pPr>
              <a:lnSpc>
                <a:spcPct val="80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Each </a:t>
            </a:r>
            <a:r>
              <a:rPr lang="en-GB" dirty="0" err="1" smtClean="0"/>
              <a:t>Safebox</a:t>
            </a:r>
            <a:r>
              <a:rPr lang="en-GB" dirty="0" smtClean="0"/>
              <a:t> can hold 1 -4 tubes</a:t>
            </a:r>
          </a:p>
          <a:p>
            <a:pPr marL="0" indent="0">
              <a:lnSpc>
                <a:spcPct val="80000"/>
              </a:lnSpc>
              <a:spcAft>
                <a:spcPts val="800"/>
              </a:spcAft>
              <a:buClr>
                <a:srgbClr val="C00000"/>
              </a:buCl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73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1186977" y="3926810"/>
            <a:ext cx="6912767" cy="16619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46138"/>
            <a:r>
              <a:rPr lang="en-GB" dirty="0" smtClean="0">
                <a:latin typeface="Calibri" pitchFamily="34" charset="0"/>
              </a:rPr>
              <a:t>London </a:t>
            </a:r>
            <a:r>
              <a:rPr lang="en-GB" dirty="0">
                <a:latin typeface="Calibri" pitchFamily="34" charset="0"/>
              </a:rPr>
              <a:t>School of Hygiene &amp; Tropical Medicine</a:t>
            </a:r>
          </a:p>
          <a:p>
            <a:pPr algn="ctr" defTabSz="846138"/>
            <a:r>
              <a:rPr lang="en-GB" dirty="0" smtClean="0">
                <a:latin typeface="Calibri" pitchFamily="34" charset="0"/>
              </a:rPr>
              <a:t>Room 180, Keppel </a:t>
            </a:r>
            <a:r>
              <a:rPr lang="en-GB" dirty="0">
                <a:latin typeface="Calibri" pitchFamily="34" charset="0"/>
              </a:rPr>
              <a:t>Street, London WC1E 7HT</a:t>
            </a:r>
          </a:p>
          <a:p>
            <a:pPr algn="ctr" defTabSz="846138"/>
            <a:endParaRPr lang="en-GB" dirty="0">
              <a:latin typeface="Calibri" pitchFamily="34" charset="0"/>
            </a:endParaRPr>
          </a:p>
          <a:p>
            <a:pPr algn="ctr" defTabSz="846138"/>
            <a:r>
              <a:rPr lang="en-GB" dirty="0">
                <a:latin typeface="Calibri" pitchFamily="34" charset="0"/>
              </a:rPr>
              <a:t>Tel +44(0)20 7299 </a:t>
            </a:r>
            <a:r>
              <a:rPr lang="en-GB" dirty="0" smtClean="0">
                <a:latin typeface="Calibri" pitchFamily="34" charset="0"/>
              </a:rPr>
              <a:t>4684</a:t>
            </a:r>
          </a:p>
          <a:p>
            <a:pPr algn="ctr" defTabSz="846138"/>
            <a:r>
              <a:rPr lang="en-GB" dirty="0" smtClean="0">
                <a:latin typeface="Calibri" pitchFamily="34" charset="0"/>
              </a:rPr>
              <a:t>Fax </a:t>
            </a:r>
            <a:r>
              <a:rPr lang="en-GB" dirty="0">
                <a:latin typeface="Calibri" pitchFamily="34" charset="0"/>
              </a:rPr>
              <a:t>+44(0)20 7299 4663</a:t>
            </a:r>
          </a:p>
          <a:p>
            <a:pPr algn="ctr" defTabSz="846138"/>
            <a:r>
              <a:rPr lang="en-GB" dirty="0">
                <a:latin typeface="Calibri" pitchFamily="34" charset="0"/>
              </a:rPr>
              <a:t>Email: </a:t>
            </a:r>
            <a:r>
              <a:rPr lang="en-GB" dirty="0" smtClean="0">
                <a:latin typeface="Calibri" pitchFamily="34" charset="0"/>
              </a:rPr>
              <a:t>statinwise@Lshtm.ac.uk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7" name="Picture 6" descr="CTU_Colour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519886"/>
            <a:ext cx="1638300" cy="933450"/>
          </a:xfrm>
          <a:prstGeom prst="rect">
            <a:avLst/>
          </a:prstGeom>
        </p:spPr>
      </p:pic>
      <p:pic>
        <p:nvPicPr>
          <p:cNvPr id="8" name="Picture 7" descr="lshtm_logo_posters-black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05092"/>
            <a:ext cx="2111188" cy="1108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" t="22301" r="1300" b="20999"/>
          <a:stretch/>
        </p:blipFill>
        <p:spPr>
          <a:xfrm>
            <a:off x="2699792" y="1920530"/>
            <a:ext cx="3744416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644168"/>
            <a:ext cx="2496312" cy="809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8264" y="188640"/>
            <a:ext cx="2101982" cy="1066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8617" y="885590"/>
            <a:ext cx="3444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CONTACT US </a:t>
            </a:r>
          </a:p>
        </p:txBody>
      </p:sp>
    </p:spTree>
    <p:extLst>
      <p:ext uri="{BB962C8B-B14F-4D97-AF65-F5344CB8AC3E}">
        <p14:creationId xmlns:p14="http://schemas.microsoft.com/office/powerpoint/2010/main" val="228437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3290" y="157316"/>
            <a:ext cx="8504904" cy="1010931"/>
          </a:xfrm>
        </p:spPr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Why is the genetic study being done?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2351" y="1150704"/>
            <a:ext cx="8646346" cy="5594226"/>
          </a:xfrm>
        </p:spPr>
        <p:txBody>
          <a:bodyPr>
            <a:noAutofit/>
          </a:bodyPr>
          <a:lstStyle/>
          <a:p>
            <a:r>
              <a:rPr lang="en-GB" sz="2600" dirty="0" smtClean="0"/>
              <a:t>Research hinted at a genetic link between pain levels and statin therapy</a:t>
            </a:r>
            <a:r>
              <a:rPr lang="en-GB" sz="2600" baseline="30000" dirty="0"/>
              <a:t> </a:t>
            </a:r>
            <a:r>
              <a:rPr lang="en-GB" sz="2600" dirty="0" smtClean="0"/>
              <a:t> </a:t>
            </a:r>
            <a:r>
              <a:rPr lang="en-GB" sz="2600" dirty="0" smtClean="0">
                <a:sym typeface="Wingdings" panose="05000000000000000000" pitchFamily="2" charset="2"/>
              </a:rPr>
              <a:t></a:t>
            </a:r>
            <a:r>
              <a:rPr lang="en-GB" sz="2600" baseline="30000" dirty="0" smtClean="0">
                <a:sym typeface="Wingdings" panose="05000000000000000000" pitchFamily="2" charset="2"/>
              </a:rPr>
              <a:t> </a:t>
            </a:r>
            <a:r>
              <a:rPr lang="en-GB" sz="2600" dirty="0" smtClean="0"/>
              <a:t>SLCO1B1 variant</a:t>
            </a:r>
          </a:p>
          <a:p>
            <a:r>
              <a:rPr lang="en-GB" sz="2600" dirty="0" smtClean="0"/>
              <a:t>Further research required for definite answer</a:t>
            </a:r>
          </a:p>
          <a:p>
            <a:r>
              <a:rPr lang="en-GB" sz="2600" dirty="0" smtClean="0"/>
              <a:t>Blood samples required from affected population</a:t>
            </a:r>
          </a:p>
          <a:p>
            <a:r>
              <a:rPr lang="en-GB" sz="2600" dirty="0" err="1" smtClean="0"/>
              <a:t>StatinWISE</a:t>
            </a:r>
            <a:r>
              <a:rPr lang="en-GB" sz="2600" dirty="0" smtClean="0"/>
              <a:t> trial provides a good opportunity to collect </a:t>
            </a:r>
            <a:r>
              <a:rPr lang="en-GB" sz="2600" dirty="0"/>
              <a:t>blood from the affected </a:t>
            </a:r>
            <a:r>
              <a:rPr lang="en-GB" sz="2600" dirty="0" smtClean="0"/>
              <a:t>population</a:t>
            </a:r>
          </a:p>
          <a:p>
            <a:r>
              <a:rPr lang="en-GB" sz="2600" dirty="0" smtClean="0"/>
              <a:t>It is </a:t>
            </a:r>
            <a:r>
              <a:rPr lang="en-GB" sz="2600" u="sng" dirty="0" smtClean="0"/>
              <a:t>optional</a:t>
            </a:r>
            <a:r>
              <a:rPr lang="en-GB" sz="2600" dirty="0" smtClean="0"/>
              <a:t> for </a:t>
            </a:r>
            <a:r>
              <a:rPr lang="en-GB" sz="2600" dirty="0" err="1" smtClean="0"/>
              <a:t>StatinWISE</a:t>
            </a:r>
            <a:r>
              <a:rPr lang="en-GB" sz="2600" dirty="0" smtClean="0"/>
              <a:t> participants to take part</a:t>
            </a:r>
          </a:p>
          <a:p>
            <a:r>
              <a:rPr lang="en-GB" sz="2600" dirty="0" smtClean="0"/>
              <a:t>A single test </a:t>
            </a:r>
            <a:r>
              <a:rPr lang="en-GB" sz="2600" dirty="0"/>
              <a:t>will be </a:t>
            </a:r>
            <a:r>
              <a:rPr lang="en-GB" sz="2600" dirty="0" smtClean="0"/>
              <a:t>done on blood sample to </a:t>
            </a:r>
            <a:r>
              <a:rPr lang="en-GB" sz="2600" dirty="0"/>
              <a:t>check </a:t>
            </a:r>
            <a:r>
              <a:rPr lang="en-GB" sz="2600" dirty="0" smtClean="0"/>
              <a:t>for </a:t>
            </a:r>
            <a:r>
              <a:rPr lang="en-GB" sz="2600" dirty="0"/>
              <a:t>presence of this variant</a:t>
            </a:r>
          </a:p>
          <a:p>
            <a:r>
              <a:rPr lang="en-GB" sz="2600" dirty="0" smtClean="0"/>
              <a:t>Sample will be stored without any personal information </a:t>
            </a:r>
          </a:p>
          <a:p>
            <a:r>
              <a:rPr lang="en-GB" sz="2600" dirty="0" smtClean="0"/>
              <a:t>No results will be fed-back to researchers, GPs, Nurses and Patients</a:t>
            </a:r>
          </a:p>
        </p:txBody>
      </p:sp>
    </p:spTree>
    <p:extLst>
      <p:ext uri="{BB962C8B-B14F-4D97-AF65-F5344CB8AC3E}">
        <p14:creationId xmlns:p14="http://schemas.microsoft.com/office/powerpoint/2010/main" val="414554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dta 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720" y="1006902"/>
            <a:ext cx="1782402" cy="143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rgbClr val="C00000"/>
                </a:solidFill>
              </a:rPr>
              <a:t> What does the genetic </a:t>
            </a:r>
            <a:r>
              <a:rPr lang="en-GB" sz="4000" b="1" dirty="0" smtClean="0">
                <a:solidFill>
                  <a:srgbClr val="C00000"/>
                </a:solidFill>
              </a:rPr>
              <a:t>study </a:t>
            </a:r>
            <a:r>
              <a:rPr lang="en-GB" sz="4000" b="1" dirty="0" smtClean="0">
                <a:solidFill>
                  <a:srgbClr val="C00000"/>
                </a:solidFill>
              </a:rPr>
              <a:t>involve for site trial staff?</a:t>
            </a:r>
            <a:endParaRPr lang="en-GB" sz="40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9995" y="1590740"/>
            <a:ext cx="8773337" cy="518544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3000" dirty="0" smtClean="0"/>
              <a:t> Explain </a:t>
            </a:r>
            <a:r>
              <a:rPr lang="en-GB" sz="3000" dirty="0" smtClean="0"/>
              <a:t>the study to patient</a:t>
            </a:r>
          </a:p>
          <a:p>
            <a:pPr>
              <a:lnSpc>
                <a:spcPct val="8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3000" dirty="0" smtClean="0"/>
              <a:t> Obtain </a:t>
            </a:r>
            <a:r>
              <a:rPr lang="en-GB" sz="3000" dirty="0" smtClean="0"/>
              <a:t>written consent if the patient is interested</a:t>
            </a:r>
          </a:p>
          <a:p>
            <a:pPr>
              <a:lnSpc>
                <a:spcPct val="8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3000" dirty="0" smtClean="0"/>
              <a:t> Blood </a:t>
            </a:r>
            <a:r>
              <a:rPr lang="en-GB" sz="3000" dirty="0" smtClean="0"/>
              <a:t>sample to be taken at Baseline Visit</a:t>
            </a:r>
            <a:endParaRPr lang="en-GB" sz="3000" dirty="0"/>
          </a:p>
          <a:p>
            <a:pPr lvl="1">
              <a:lnSpc>
                <a:spcPct val="120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GB" sz="2800" dirty="0" smtClean="0"/>
              <a:t>Only Mondays to Thursdays to avoid samples degrading without refrigeration during weekends</a:t>
            </a:r>
          </a:p>
          <a:p>
            <a:pPr lvl="1">
              <a:lnSpc>
                <a:spcPct val="120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GB" sz="2800" dirty="0" smtClean="0"/>
              <a:t>If participant’s baseline visit is on a Friday, another appointment Mon-Thurs is required if they would like to participate in the optional genetic study</a:t>
            </a:r>
          </a:p>
          <a:p>
            <a:pPr>
              <a:lnSpc>
                <a:spcPct val="8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3000" dirty="0" smtClean="0"/>
              <a:t> Genetic </a:t>
            </a:r>
            <a:r>
              <a:rPr lang="en-GB" sz="3000" dirty="0" smtClean="0"/>
              <a:t>study ID number issued </a:t>
            </a:r>
            <a:r>
              <a:rPr lang="en-GB" sz="3000" dirty="0" smtClean="0">
                <a:sym typeface="Wingdings" panose="05000000000000000000" pitchFamily="2" charset="2"/>
              </a:rPr>
              <a:t> anonymised </a:t>
            </a:r>
            <a:endParaRPr lang="en-GB" sz="3000" dirty="0" smtClean="0"/>
          </a:p>
          <a:p>
            <a:pPr lvl="1">
              <a:lnSpc>
                <a:spcPct val="80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GB" sz="3000" dirty="0"/>
              <a:t>No personal data is </a:t>
            </a:r>
            <a:r>
              <a:rPr lang="en-GB" sz="3000" dirty="0" smtClean="0"/>
              <a:t>recorded/shared </a:t>
            </a:r>
          </a:p>
          <a:p>
            <a:pPr marL="266700" indent="-266700">
              <a:lnSpc>
                <a:spcPct val="12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3000" dirty="0" smtClean="0"/>
              <a:t>Blood </a:t>
            </a:r>
            <a:r>
              <a:rPr lang="en-GB" sz="3000" dirty="0" smtClean="0"/>
              <a:t>sample will be sent to University of Liverpool via royal mail using </a:t>
            </a:r>
            <a:r>
              <a:rPr lang="en-GB" sz="3000" dirty="0" smtClean="0"/>
              <a:t>the </a:t>
            </a:r>
            <a:r>
              <a:rPr lang="en-GB" sz="3000" dirty="0" err="1" smtClean="0"/>
              <a:t>Safebox</a:t>
            </a:r>
            <a:r>
              <a:rPr lang="en-GB" sz="3000" dirty="0" smtClean="0"/>
              <a:t> provided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0731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289" y="1914115"/>
            <a:ext cx="4286865" cy="466366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5 EDTA VACUTAINER tubes (purple top) </a:t>
            </a:r>
          </a:p>
          <a:p>
            <a:r>
              <a:rPr lang="en-GB" sz="2400" dirty="0" smtClean="0"/>
              <a:t>1 </a:t>
            </a:r>
            <a:r>
              <a:rPr lang="en-GB" sz="2400" dirty="0" smtClean="0"/>
              <a:t>permanent pen for writing the date of blood collection on the tube</a:t>
            </a:r>
          </a:p>
          <a:p>
            <a:r>
              <a:rPr lang="en-GB" sz="2400" dirty="0" smtClean="0"/>
              <a:t>5 Blood collection </a:t>
            </a:r>
            <a:r>
              <a:rPr lang="en-GB" sz="2400" dirty="0" smtClean="0"/>
              <a:t>kit </a:t>
            </a:r>
            <a:r>
              <a:rPr lang="en-GB" sz="2400" dirty="0" smtClean="0"/>
              <a:t>with pre-attached holder</a:t>
            </a:r>
          </a:p>
          <a:p>
            <a:r>
              <a:rPr lang="en-GB" sz="2400" dirty="0" smtClean="0"/>
              <a:t>5 </a:t>
            </a:r>
            <a:r>
              <a:rPr lang="en-GB" sz="2400" dirty="0" err="1" smtClean="0"/>
              <a:t>Safeboxes</a:t>
            </a:r>
            <a:r>
              <a:rPr lang="en-GB" sz="2400" dirty="0" smtClean="0"/>
              <a:t> labelled with recipient address and postage paid</a:t>
            </a:r>
          </a:p>
          <a:p>
            <a:endParaRPr lang="en-GB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1"/>
          <a:stretch/>
        </p:blipFill>
        <p:spPr>
          <a:xfrm>
            <a:off x="4903224" y="2428874"/>
            <a:ext cx="3886200" cy="2740127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3031" y="148796"/>
            <a:ext cx="9006889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What sites will receive for the genetic study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40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pPr algn="ctr"/>
            <a:r>
              <a:rPr lang="en-GB" sz="3200" b="1" dirty="0" smtClean="0">
                <a:solidFill>
                  <a:srgbClr val="C00000"/>
                </a:solidFill>
              </a:rPr>
              <a:t>How </a:t>
            </a:r>
            <a:r>
              <a:rPr lang="en-GB" sz="3200" b="1" dirty="0" smtClean="0">
                <a:solidFill>
                  <a:srgbClr val="C00000"/>
                </a:solidFill>
              </a:rPr>
              <a:t>to document consent for the </a:t>
            </a:r>
            <a:r>
              <a:rPr lang="en-GB" sz="3200" b="1" dirty="0" smtClean="0">
                <a:solidFill>
                  <a:srgbClr val="C00000"/>
                </a:solidFill>
              </a:rPr>
              <a:t>genetic </a:t>
            </a:r>
            <a:r>
              <a:rPr lang="en-GB" sz="3200" b="1" dirty="0" smtClean="0">
                <a:solidFill>
                  <a:srgbClr val="C00000"/>
                </a:solidFill>
              </a:rPr>
              <a:t>study?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194" y="1105658"/>
            <a:ext cx="8663611" cy="5634841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000" dirty="0" smtClean="0"/>
              <a:t>Use the PIS and consent form for the optional genetic study. These are separate from the from the PIS and ICF for the main </a:t>
            </a:r>
            <a:r>
              <a:rPr lang="en-GB" sz="2000" dirty="0" err="1"/>
              <a:t>StatinWISE</a:t>
            </a:r>
            <a:r>
              <a:rPr lang="en-GB" sz="2000" dirty="0"/>
              <a:t> </a:t>
            </a:r>
            <a:r>
              <a:rPr lang="en-GB" sz="2000" dirty="0" smtClean="0"/>
              <a:t>study</a:t>
            </a:r>
          </a:p>
          <a:p>
            <a:pPr lvl="1">
              <a:buClr>
                <a:srgbClr val="C00000"/>
              </a:buClr>
            </a:pPr>
            <a:r>
              <a:rPr lang="en-GB" sz="2000" dirty="0" smtClean="0">
                <a:sym typeface="Wingdings" panose="05000000000000000000" pitchFamily="2" charset="2"/>
              </a:rPr>
              <a:t>A </a:t>
            </a:r>
            <a:r>
              <a:rPr lang="en-GB" sz="2000" dirty="0">
                <a:sym typeface="Wingdings" panose="05000000000000000000" pitchFamily="2" charset="2"/>
              </a:rPr>
              <a:t>patient can decline </a:t>
            </a:r>
            <a:r>
              <a:rPr lang="en-GB" sz="2000" dirty="0" smtClean="0">
                <a:sym typeface="Wingdings" panose="05000000000000000000" pitchFamily="2" charset="2"/>
              </a:rPr>
              <a:t>the genetic </a:t>
            </a:r>
            <a:r>
              <a:rPr lang="en-GB" sz="2000" dirty="0">
                <a:sym typeface="Wingdings" panose="05000000000000000000" pitchFamily="2" charset="2"/>
              </a:rPr>
              <a:t>study </a:t>
            </a:r>
            <a:r>
              <a:rPr lang="en-GB" sz="2000" dirty="0" smtClean="0">
                <a:sym typeface="Wingdings" panose="05000000000000000000" pitchFamily="2" charset="2"/>
              </a:rPr>
              <a:t>and </a:t>
            </a:r>
            <a:r>
              <a:rPr lang="en-GB" sz="2000" dirty="0">
                <a:sym typeface="Wingdings" panose="05000000000000000000" pitchFamily="2" charset="2"/>
              </a:rPr>
              <a:t>still be a </a:t>
            </a:r>
            <a:r>
              <a:rPr lang="en-GB" sz="2000" dirty="0" smtClean="0">
                <a:sym typeface="Wingdings" panose="05000000000000000000" pitchFamily="2" charset="2"/>
              </a:rPr>
              <a:t>participant </a:t>
            </a:r>
            <a:r>
              <a:rPr lang="en-GB" sz="2000" dirty="0">
                <a:sym typeface="Wingdings" panose="05000000000000000000" pitchFamily="2" charset="2"/>
              </a:rPr>
              <a:t>in the </a:t>
            </a:r>
            <a:r>
              <a:rPr lang="en-GB" sz="2000" dirty="0" err="1" smtClean="0">
                <a:sym typeface="Wingdings" panose="05000000000000000000" pitchFamily="2" charset="2"/>
              </a:rPr>
              <a:t>StatinWISE</a:t>
            </a:r>
            <a:r>
              <a:rPr lang="en-GB" sz="2000" dirty="0" smtClean="0">
                <a:sym typeface="Wingdings" panose="05000000000000000000" pitchFamily="2" charset="2"/>
              </a:rPr>
              <a:t> trial  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42" y="2431221"/>
            <a:ext cx="3831731" cy="45748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030" y="2446488"/>
            <a:ext cx="5032970" cy="442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4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650" y="1348181"/>
            <a:ext cx="7886700" cy="4351338"/>
          </a:xfrm>
        </p:spPr>
        <p:txBody>
          <a:bodyPr/>
          <a:lstStyle/>
          <a:p>
            <a:r>
              <a:rPr lang="en-GB" dirty="0"/>
              <a:t>If a patient </a:t>
            </a:r>
            <a:r>
              <a:rPr lang="en-GB" dirty="0" smtClean="0"/>
              <a:t>wishes </a:t>
            </a:r>
            <a:r>
              <a:rPr lang="en-GB" dirty="0"/>
              <a:t>to </a:t>
            </a:r>
            <a:r>
              <a:rPr lang="en-GB" dirty="0" smtClean="0"/>
              <a:t>also participate </a:t>
            </a:r>
            <a:r>
              <a:rPr lang="en-GB" dirty="0"/>
              <a:t>in the optional genetic study they will </a:t>
            </a:r>
            <a:r>
              <a:rPr lang="en-GB" dirty="0" smtClean="0"/>
              <a:t>complete the </a:t>
            </a:r>
            <a:r>
              <a:rPr lang="en-GB" dirty="0"/>
              <a:t>O</a:t>
            </a:r>
            <a:r>
              <a:rPr lang="en-GB" dirty="0" smtClean="0"/>
              <a:t>ptional Genetic Study informed consent form like so: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597" y="2811046"/>
            <a:ext cx="4507101" cy="379357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pPr algn="ctr"/>
            <a:r>
              <a:rPr lang="en-GB" sz="3200" b="1" dirty="0" smtClean="0">
                <a:solidFill>
                  <a:srgbClr val="C00000"/>
                </a:solidFill>
              </a:rPr>
              <a:t>How </a:t>
            </a:r>
            <a:r>
              <a:rPr lang="en-GB" sz="3200" b="1" dirty="0" smtClean="0">
                <a:solidFill>
                  <a:srgbClr val="C00000"/>
                </a:solidFill>
              </a:rPr>
              <a:t>to document consent for the </a:t>
            </a:r>
            <a:r>
              <a:rPr lang="en-GB" sz="3200" b="1" dirty="0" smtClean="0">
                <a:solidFill>
                  <a:srgbClr val="C00000"/>
                </a:solidFill>
              </a:rPr>
              <a:t>genetic </a:t>
            </a:r>
            <a:r>
              <a:rPr lang="en-GB" sz="3200" b="1" dirty="0" smtClean="0">
                <a:solidFill>
                  <a:srgbClr val="C00000"/>
                </a:solidFill>
              </a:rPr>
              <a:t>study?</a:t>
            </a:r>
            <a:endParaRPr lang="en-GB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49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147" y="138984"/>
            <a:ext cx="7886700" cy="903235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Taking the blood sample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638" y="1230771"/>
            <a:ext cx="8672051" cy="3071721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Use an EDTA VACUTAINER tube provided with the Investigator Study File</a:t>
            </a:r>
          </a:p>
          <a:p>
            <a:r>
              <a:rPr lang="en-GB" dirty="0"/>
              <a:t>9ml of blood should be </a:t>
            </a:r>
            <a:r>
              <a:rPr lang="en-GB" dirty="0" smtClean="0"/>
              <a:t>taken as per local procedure</a:t>
            </a:r>
          </a:p>
          <a:p>
            <a:r>
              <a:rPr lang="en-GB" dirty="0" smtClean="0"/>
              <a:t>The genetic study ID is already printed on a label on each tube</a:t>
            </a:r>
          </a:p>
          <a:p>
            <a:r>
              <a:rPr lang="en-GB" dirty="0" smtClean="0"/>
              <a:t>Write the collection date</a:t>
            </a:r>
            <a:r>
              <a:rPr lang="en-GB" dirty="0"/>
              <a:t> </a:t>
            </a:r>
            <a:r>
              <a:rPr lang="en-GB" dirty="0" smtClean="0"/>
              <a:t>on the label </a:t>
            </a:r>
          </a:p>
          <a:p>
            <a:r>
              <a:rPr lang="en-GB" dirty="0" smtClean="0"/>
              <a:t>Write “Statinwise” on the label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Note </a:t>
            </a:r>
            <a:r>
              <a:rPr lang="en-GB" b="1" dirty="0">
                <a:solidFill>
                  <a:srgbClr val="FF0000"/>
                </a:solidFill>
              </a:rPr>
              <a:t>down the 4-digit number shown on the label </a:t>
            </a:r>
            <a:r>
              <a:rPr lang="en-GB" b="1" dirty="0" smtClean="0">
                <a:solidFill>
                  <a:srgbClr val="FF0000"/>
                </a:solidFill>
              </a:rPr>
              <a:t>as </a:t>
            </a:r>
            <a:r>
              <a:rPr lang="en-GB" b="1" dirty="0">
                <a:solidFill>
                  <a:srgbClr val="FF0000"/>
                </a:solidFill>
              </a:rPr>
              <a:t>it is required on the Baseline form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47" y="4732915"/>
            <a:ext cx="3216734" cy="21250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897" y="4555625"/>
            <a:ext cx="3372950" cy="222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3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22900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Completing the Baseline form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986" y="1422502"/>
            <a:ext cx="7886700" cy="4351338"/>
          </a:xfrm>
        </p:spPr>
        <p:txBody>
          <a:bodyPr/>
          <a:lstStyle/>
          <a:p>
            <a:r>
              <a:rPr lang="en-GB" dirty="0"/>
              <a:t>Add the date onto the </a:t>
            </a:r>
            <a:r>
              <a:rPr lang="en-GB" dirty="0" smtClean="0"/>
              <a:t>label</a:t>
            </a:r>
          </a:p>
          <a:p>
            <a:r>
              <a:rPr lang="en-GB" dirty="0" smtClean="0"/>
              <a:t>Add </a:t>
            </a:r>
            <a:r>
              <a:rPr lang="en-GB" dirty="0"/>
              <a:t>the tube number to Baseline form field 27b: this is the only number to track the blood sample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53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53" y="99655"/>
            <a:ext cx="7886700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Posting the Blood Sample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626" y="4162573"/>
            <a:ext cx="2368374" cy="26391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146" y="1275019"/>
            <a:ext cx="7886700" cy="4351338"/>
          </a:xfrm>
        </p:spPr>
        <p:txBody>
          <a:bodyPr>
            <a:normAutofit/>
          </a:bodyPr>
          <a:lstStyle/>
          <a:p>
            <a:pPr marL="361950" indent="-3619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The </a:t>
            </a:r>
            <a:r>
              <a:rPr lang="en-GB" dirty="0" smtClean="0"/>
              <a:t>blood sample must be posted to University of Liverpool using the Safebox provided</a:t>
            </a: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	</a:t>
            </a:r>
            <a:r>
              <a:rPr lang="en-GB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GB" dirty="0" smtClean="0">
                <a:sym typeface="Wingdings" panose="05000000000000000000" pitchFamily="2" charset="2"/>
              </a:rPr>
              <a:t> Safebox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smtClean="0">
                <a:sym typeface="Wingdings" panose="05000000000000000000" pitchFamily="2" charset="2"/>
              </a:rPr>
              <a:t>instructions follow on next slide</a:t>
            </a:r>
            <a:endParaRPr lang="en-GB" dirty="0" smtClean="0"/>
          </a:p>
          <a:p>
            <a:pPr marL="361950" indent="-3619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err="1" smtClean="0"/>
              <a:t>Safebox</a:t>
            </a:r>
            <a:r>
              <a:rPr lang="en-GB" dirty="0" smtClean="0"/>
              <a:t> </a:t>
            </a:r>
            <a:r>
              <a:rPr lang="en-GB" b="1" u="sng" dirty="0" smtClean="0"/>
              <a:t>must</a:t>
            </a:r>
            <a:r>
              <a:rPr lang="en-GB" dirty="0" smtClean="0"/>
              <a:t> be posted on the same day through </a:t>
            </a:r>
            <a:r>
              <a:rPr lang="en-GB" dirty="0"/>
              <a:t>R</a:t>
            </a:r>
            <a:r>
              <a:rPr lang="en-GB" dirty="0" smtClean="0"/>
              <a:t>oyal Mail</a:t>
            </a:r>
          </a:p>
          <a:p>
            <a:pPr marL="361950" indent="-3619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Samples can </a:t>
            </a:r>
            <a:r>
              <a:rPr lang="en-GB" b="1" u="sng" dirty="0" smtClean="0"/>
              <a:t>only</a:t>
            </a:r>
            <a:r>
              <a:rPr lang="en-GB" dirty="0" smtClean="0"/>
              <a:t> be collected, and posted, Monday to Thursday </a:t>
            </a:r>
          </a:p>
          <a:p>
            <a:pPr lvl="1">
              <a:buClr>
                <a:srgbClr val="C00000"/>
              </a:buClr>
            </a:pPr>
            <a:r>
              <a:rPr lang="en-GB" sz="2800" dirty="0" smtClean="0"/>
              <a:t>This is to ensure samples are not held </a:t>
            </a:r>
          </a:p>
          <a:p>
            <a:pPr marL="457200" lvl="1" indent="0">
              <a:buClr>
                <a:srgbClr val="C00000"/>
              </a:buClr>
              <a:buNone/>
            </a:pPr>
            <a:r>
              <a:rPr lang="en-GB" sz="2800" dirty="0" smtClean="0"/>
              <a:t>   in the posting system over weekends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2777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1333</TotalTime>
  <Words>592</Words>
  <Application>Microsoft Office PowerPoint</Application>
  <PresentationFormat>On-screen Show (4:3)</PresentationFormat>
  <Paragraphs>80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PowerPoint Presentation</vt:lpstr>
      <vt:lpstr>Why is the genetic study being done?</vt:lpstr>
      <vt:lpstr> What does the genetic study involve for site trial staff?</vt:lpstr>
      <vt:lpstr>What sites will receive for the genetic study</vt:lpstr>
      <vt:lpstr>How to document consent for the genetic study?</vt:lpstr>
      <vt:lpstr>How to document consent for the genetic study?</vt:lpstr>
      <vt:lpstr>Taking the blood sample</vt:lpstr>
      <vt:lpstr>Completing the Baseline form</vt:lpstr>
      <vt:lpstr>Posting the Blood Sample</vt:lpstr>
      <vt:lpstr>Safebox – Step by Step (1/3)</vt:lpstr>
      <vt:lpstr>Safebox – Step by Step 2/3</vt:lpstr>
      <vt:lpstr>Safebox – Step by Step 3/3</vt:lpstr>
      <vt:lpstr>Remember!</vt:lpstr>
      <vt:lpstr>PowerPoint Presentation</vt:lpstr>
    </vt:vector>
  </TitlesOfParts>
  <Company>London School of Hygiene &amp; Tropical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Nabila Youssouf</dc:creator>
  <cp:lastModifiedBy>Kieran Brack</cp:lastModifiedBy>
  <cp:revision>108</cp:revision>
  <cp:lastPrinted>2016-11-04T12:46:24Z</cp:lastPrinted>
  <dcterms:created xsi:type="dcterms:W3CDTF">2016-10-07T14:54:27Z</dcterms:created>
  <dcterms:modified xsi:type="dcterms:W3CDTF">2017-10-19T08:47:39Z</dcterms:modified>
</cp:coreProperties>
</file>