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0" r:id="rId2"/>
    <p:sldId id="265" r:id="rId3"/>
    <p:sldId id="268" r:id="rId4"/>
    <p:sldId id="306" r:id="rId5"/>
    <p:sldId id="302" r:id="rId6"/>
    <p:sldId id="303" r:id="rId7"/>
    <p:sldId id="271" r:id="rId8"/>
    <p:sldId id="308" r:id="rId9"/>
    <p:sldId id="307" r:id="rId10"/>
    <p:sldId id="272" r:id="rId11"/>
    <p:sldId id="286" r:id="rId12"/>
    <p:sldId id="309" r:id="rId13"/>
    <p:sldId id="310" r:id="rId14"/>
    <p:sldId id="312" r:id="rId15"/>
    <p:sldId id="311" r:id="rId16"/>
    <p:sldId id="313" r:id="rId17"/>
    <p:sldId id="314" r:id="rId18"/>
    <p:sldId id="315" r:id="rId19"/>
    <p:sldId id="316" r:id="rId20"/>
    <p:sldId id="305" r:id="rId21"/>
    <p:sldId id="295" r:id="rId22"/>
    <p:sldId id="283" r:id="rId23"/>
    <p:sldId id="270" r:id="rId24"/>
    <p:sldId id="304" r:id="rId2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iller" initials="LM" lastIdx="1" clrIdx="0">
    <p:extLst>
      <p:ext uri="{19B8F6BF-5375-455C-9EA6-DF929625EA0E}">
        <p15:presenceInfo xmlns:p15="http://schemas.microsoft.com/office/powerpoint/2012/main" userId="S-1-5-21-1149302403-3944600604-1635044949-4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00"/>
    <a:srgbClr val="9A041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autoAdjust="0"/>
    <p:restoredTop sz="90900" autoAdjust="0"/>
  </p:normalViewPr>
  <p:slideViewPr>
    <p:cSldViewPr>
      <p:cViewPr varScale="1">
        <p:scale>
          <a:sx n="106" d="100"/>
          <a:sy n="106" d="100"/>
        </p:scale>
        <p:origin x="20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CF696BF-0E92-4F07-9687-A440C2F94203}" type="datetimeFigureOut">
              <a:rPr lang="en-GB" smtClean="0"/>
              <a:t>21/11/2017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A2BF59B-27D8-41C0-A060-9DA71347DF0A}" type="slidenum">
              <a:rPr lang="en-GB" smtClean="0"/>
              <a:t>‹#›</a:t>
            </a:fld>
            <a:endParaRPr lang="en-GB"/>
          </a:p>
        </p:txBody>
      </p:sp>
    </p:spTree>
    <p:extLst>
      <p:ext uri="{BB962C8B-B14F-4D97-AF65-F5344CB8AC3E}">
        <p14:creationId xmlns:p14="http://schemas.microsoft.com/office/powerpoint/2010/main" val="3075033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pPr>
              <a:defRPr/>
            </a:pPr>
            <a:fld id="{A7E75971-21FE-4EFA-8D41-209450CF7733}" type="datetimeFigureOut">
              <a:rPr lang="en-US"/>
              <a:pPr>
                <a:defRPr/>
              </a:pPr>
              <a:t>11/21/2017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pPr>
              <a:defRPr/>
            </a:pPr>
            <a:fld id="{E78C482D-83FA-4512-A9C9-371049CD405B}" type="slidenum">
              <a:rPr lang="en-US"/>
              <a:pPr>
                <a:defRPr/>
              </a:pPr>
              <a:t>‹#›</a:t>
            </a:fld>
            <a:endParaRPr lang="en-US"/>
          </a:p>
        </p:txBody>
      </p:sp>
    </p:spTree>
    <p:extLst>
      <p:ext uri="{BB962C8B-B14F-4D97-AF65-F5344CB8AC3E}">
        <p14:creationId xmlns:p14="http://schemas.microsoft.com/office/powerpoint/2010/main" val="437161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C0BDB8-E5E4-4252-B26A-61AEF23BB88F}" type="slidenum">
              <a:rPr lang="en-GB" smtClean="0"/>
              <a:t>1</a:t>
            </a:fld>
            <a:endParaRPr lang="en-GB"/>
          </a:p>
        </p:txBody>
      </p:sp>
    </p:spTree>
    <p:extLst>
      <p:ext uri="{BB962C8B-B14F-4D97-AF65-F5344CB8AC3E}">
        <p14:creationId xmlns:p14="http://schemas.microsoft.com/office/powerpoint/2010/main" val="242783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15</a:t>
            </a:fld>
            <a:endParaRPr lang="en-US"/>
          </a:p>
        </p:txBody>
      </p:sp>
    </p:spTree>
    <p:extLst>
      <p:ext uri="{BB962C8B-B14F-4D97-AF65-F5344CB8AC3E}">
        <p14:creationId xmlns:p14="http://schemas.microsoft.com/office/powerpoint/2010/main" val="235515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16</a:t>
            </a:fld>
            <a:endParaRPr lang="en-US"/>
          </a:p>
        </p:txBody>
      </p:sp>
    </p:spTree>
    <p:extLst>
      <p:ext uri="{BB962C8B-B14F-4D97-AF65-F5344CB8AC3E}">
        <p14:creationId xmlns:p14="http://schemas.microsoft.com/office/powerpoint/2010/main" val="38325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17</a:t>
            </a:fld>
            <a:endParaRPr lang="en-US"/>
          </a:p>
        </p:txBody>
      </p:sp>
    </p:spTree>
    <p:extLst>
      <p:ext uri="{BB962C8B-B14F-4D97-AF65-F5344CB8AC3E}">
        <p14:creationId xmlns:p14="http://schemas.microsoft.com/office/powerpoint/2010/main" val="281967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18</a:t>
            </a:fld>
            <a:endParaRPr lang="en-US"/>
          </a:p>
        </p:txBody>
      </p:sp>
    </p:spTree>
    <p:extLst>
      <p:ext uri="{BB962C8B-B14F-4D97-AF65-F5344CB8AC3E}">
        <p14:creationId xmlns:p14="http://schemas.microsoft.com/office/powerpoint/2010/main" val="301944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19</a:t>
            </a:fld>
            <a:endParaRPr lang="en-US"/>
          </a:p>
        </p:txBody>
      </p:sp>
    </p:spTree>
    <p:extLst>
      <p:ext uri="{BB962C8B-B14F-4D97-AF65-F5344CB8AC3E}">
        <p14:creationId xmlns:p14="http://schemas.microsoft.com/office/powerpoint/2010/main" val="406024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C0BDB8-E5E4-4252-B26A-61AEF23BB88F}" type="slidenum">
              <a:rPr lang="en-GB" smtClean="0"/>
              <a:t>24</a:t>
            </a:fld>
            <a:endParaRPr lang="en-GB"/>
          </a:p>
        </p:txBody>
      </p:sp>
    </p:spTree>
    <p:extLst>
      <p:ext uri="{BB962C8B-B14F-4D97-AF65-F5344CB8AC3E}">
        <p14:creationId xmlns:p14="http://schemas.microsoft.com/office/powerpoint/2010/main" val="169755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5</a:t>
            </a:fld>
            <a:endParaRPr lang="en-US"/>
          </a:p>
        </p:txBody>
      </p:sp>
    </p:spTree>
    <p:extLst>
      <p:ext uri="{BB962C8B-B14F-4D97-AF65-F5344CB8AC3E}">
        <p14:creationId xmlns:p14="http://schemas.microsoft.com/office/powerpoint/2010/main" val="28390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7</a:t>
            </a:fld>
            <a:endParaRPr lang="en-US"/>
          </a:p>
        </p:txBody>
      </p:sp>
    </p:spTree>
    <p:extLst>
      <p:ext uri="{BB962C8B-B14F-4D97-AF65-F5344CB8AC3E}">
        <p14:creationId xmlns:p14="http://schemas.microsoft.com/office/powerpoint/2010/main" val="309291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8</a:t>
            </a:fld>
            <a:endParaRPr lang="en-US"/>
          </a:p>
        </p:txBody>
      </p:sp>
    </p:spTree>
    <p:extLst>
      <p:ext uri="{BB962C8B-B14F-4D97-AF65-F5344CB8AC3E}">
        <p14:creationId xmlns:p14="http://schemas.microsoft.com/office/powerpoint/2010/main" val="415179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9</a:t>
            </a:fld>
            <a:endParaRPr lang="en-US"/>
          </a:p>
        </p:txBody>
      </p:sp>
    </p:spTree>
    <p:extLst>
      <p:ext uri="{BB962C8B-B14F-4D97-AF65-F5344CB8AC3E}">
        <p14:creationId xmlns:p14="http://schemas.microsoft.com/office/powerpoint/2010/main" val="284280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11</a:t>
            </a:fld>
            <a:endParaRPr lang="en-US"/>
          </a:p>
        </p:txBody>
      </p:sp>
    </p:spTree>
    <p:extLst>
      <p:ext uri="{BB962C8B-B14F-4D97-AF65-F5344CB8AC3E}">
        <p14:creationId xmlns:p14="http://schemas.microsoft.com/office/powerpoint/2010/main" val="170177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12</a:t>
            </a:fld>
            <a:endParaRPr lang="en-US"/>
          </a:p>
        </p:txBody>
      </p:sp>
    </p:spTree>
    <p:extLst>
      <p:ext uri="{BB962C8B-B14F-4D97-AF65-F5344CB8AC3E}">
        <p14:creationId xmlns:p14="http://schemas.microsoft.com/office/powerpoint/2010/main" val="255468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13</a:t>
            </a:fld>
            <a:endParaRPr lang="en-US"/>
          </a:p>
        </p:txBody>
      </p:sp>
    </p:spTree>
    <p:extLst>
      <p:ext uri="{BB962C8B-B14F-4D97-AF65-F5344CB8AC3E}">
        <p14:creationId xmlns:p14="http://schemas.microsoft.com/office/powerpoint/2010/main" val="374164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78C482D-83FA-4512-A9C9-371049CD405B}" type="slidenum">
              <a:rPr lang="en-US" smtClean="0"/>
              <a:pPr>
                <a:defRPr/>
              </a:pPr>
              <a:t>14</a:t>
            </a:fld>
            <a:endParaRPr lang="en-US"/>
          </a:p>
        </p:txBody>
      </p:sp>
    </p:spTree>
    <p:extLst>
      <p:ext uri="{BB962C8B-B14F-4D97-AF65-F5344CB8AC3E}">
        <p14:creationId xmlns:p14="http://schemas.microsoft.com/office/powerpoint/2010/main" val="222929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3777EB3-DF82-4C98-918E-D2D01E40F61C}" type="datetimeFigureOut">
              <a:rPr lang="en-GB" smtClean="0"/>
              <a:t>21/11/2017</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A789E7-F4A3-4E42-AF2B-22C419FFA942}" type="slidenum">
              <a:rPr lang="en-GB" smtClean="0"/>
              <a:t>‹#›</a:t>
            </a:fld>
            <a:endParaRPr lang="en-GB"/>
          </a:p>
        </p:txBody>
      </p:sp>
    </p:spTree>
    <p:extLst>
      <p:ext uri="{BB962C8B-B14F-4D97-AF65-F5344CB8AC3E}">
        <p14:creationId xmlns:p14="http://schemas.microsoft.com/office/powerpoint/2010/main" val="1454618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B988F9D-F920-4585-937B-4A5D0C59DF4E}" type="datetimeFigureOut">
              <a:rPr lang="en-GB" smtClean="0"/>
              <a:t>21/11/2017</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2C13917-A3EE-4B3D-90E5-B56438EC7CC6}" type="slidenum">
              <a:rPr lang="en-GB" smtClean="0"/>
              <a:t>‹#›</a:t>
            </a:fld>
            <a:endParaRPr lang="en-GB"/>
          </a:p>
        </p:txBody>
      </p:sp>
    </p:spTree>
    <p:extLst>
      <p:ext uri="{BB962C8B-B14F-4D97-AF65-F5344CB8AC3E}">
        <p14:creationId xmlns:p14="http://schemas.microsoft.com/office/powerpoint/2010/main" val="1305171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6.tmp"/><Relationship Id="rId1" Type="http://schemas.openxmlformats.org/officeDocument/2006/relationships/slideLayout" Target="../slideLayouts/slideLayout4.xml"/><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TU_Colour_logo.gif"/>
          <p:cNvPicPr>
            <a:picLocks noChangeAspect="1"/>
          </p:cNvPicPr>
          <p:nvPr/>
        </p:nvPicPr>
        <p:blipFill>
          <a:blip r:embed="rId3" cstate="print"/>
          <a:stretch>
            <a:fillRect/>
          </a:stretch>
        </p:blipFill>
        <p:spPr>
          <a:xfrm>
            <a:off x="544302" y="5568664"/>
            <a:ext cx="1228725" cy="700088"/>
          </a:xfrm>
          <a:prstGeom prst="rect">
            <a:avLst/>
          </a:prstGeom>
        </p:spPr>
      </p:pic>
      <p:pic>
        <p:nvPicPr>
          <p:cNvPr id="8" name="Picture 7" descr="lshtm_logo_posters-black.tif"/>
          <p:cNvPicPr>
            <a:picLocks noChangeAspect="1"/>
          </p:cNvPicPr>
          <p:nvPr/>
        </p:nvPicPr>
        <p:blipFill>
          <a:blip r:embed="rId4" cstate="print"/>
          <a:stretch>
            <a:fillRect/>
          </a:stretch>
        </p:blipFill>
        <p:spPr>
          <a:xfrm>
            <a:off x="560115" y="401469"/>
            <a:ext cx="1583391" cy="8315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100" t="22301" r="1300" b="20999"/>
          <a:stretch/>
        </p:blipFill>
        <p:spPr>
          <a:xfrm>
            <a:off x="3130898" y="1535966"/>
            <a:ext cx="2808312" cy="13716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645" y="5671401"/>
            <a:ext cx="1872234" cy="606876"/>
          </a:xfrm>
          <a:prstGeom prst="rect">
            <a:avLst/>
          </a:prstGeom>
        </p:spPr>
      </p:pic>
      <p:pic>
        <p:nvPicPr>
          <p:cNvPr id="4" name="Picture 3"/>
          <p:cNvPicPr>
            <a:picLocks noChangeAspect="1"/>
          </p:cNvPicPr>
          <p:nvPr/>
        </p:nvPicPr>
        <p:blipFill>
          <a:blip r:embed="rId7"/>
          <a:stretch>
            <a:fillRect/>
          </a:stretch>
        </p:blipFill>
        <p:spPr>
          <a:xfrm>
            <a:off x="7135248" y="436755"/>
            <a:ext cx="1576487" cy="799722"/>
          </a:xfrm>
          <a:prstGeom prst="rect">
            <a:avLst/>
          </a:prstGeom>
        </p:spPr>
      </p:pic>
      <p:sp>
        <p:nvSpPr>
          <p:cNvPr id="5" name="Rectangle 4"/>
          <p:cNvSpPr/>
          <p:nvPr/>
        </p:nvSpPr>
        <p:spPr>
          <a:xfrm>
            <a:off x="1907704" y="3068960"/>
            <a:ext cx="5406080" cy="2423740"/>
          </a:xfrm>
          <a:prstGeom prst="rect">
            <a:avLst/>
          </a:prstGeom>
        </p:spPr>
        <p:txBody>
          <a:bodyPr wrap="square">
            <a:spAutoFit/>
          </a:bodyPr>
          <a:lstStyle/>
          <a:p>
            <a:pPr algn="ctr"/>
            <a:r>
              <a:rPr lang="en-GB" sz="2800" b="1" dirty="0">
                <a:latin typeface="Calibri" pitchFamily="34" charset="0"/>
                <a:cs typeface="Arial" charset="0"/>
              </a:rPr>
              <a:t>REPORTING </a:t>
            </a:r>
            <a:r>
              <a:rPr lang="en-GB" sz="2800" b="1" dirty="0" smtClean="0">
                <a:latin typeface="Calibri" pitchFamily="34" charset="0"/>
                <a:cs typeface="Arial" charset="0"/>
              </a:rPr>
              <a:t>SERIOUS ADVERSE </a:t>
            </a:r>
            <a:r>
              <a:rPr lang="en-GB" sz="2800" b="1" dirty="0">
                <a:latin typeface="Calibri" pitchFamily="34" charset="0"/>
                <a:cs typeface="Arial" charset="0"/>
              </a:rPr>
              <a:t>EVENTS AND COMPLETING THE REPORT FORM</a:t>
            </a:r>
          </a:p>
          <a:p>
            <a:pPr algn="ctr"/>
            <a:endParaRPr lang="en-GB" sz="1350" dirty="0"/>
          </a:p>
          <a:p>
            <a:pPr algn="ctr"/>
            <a:endParaRPr lang="en-GB" sz="1350" dirty="0"/>
          </a:p>
          <a:p>
            <a:pPr algn="ctr"/>
            <a:endParaRPr lang="en-GB" sz="1350" dirty="0" smtClean="0"/>
          </a:p>
          <a:p>
            <a:pPr algn="ctr"/>
            <a:endParaRPr lang="en-GB" sz="900" dirty="0">
              <a:latin typeface="+mj-lt"/>
            </a:endParaRPr>
          </a:p>
          <a:p>
            <a:pPr algn="ctr"/>
            <a:r>
              <a:rPr lang="en-GB" sz="900" dirty="0">
                <a:latin typeface="+mj-lt"/>
              </a:rPr>
              <a:t>Trial protocol code: ISRCTN30952488</a:t>
            </a:r>
          </a:p>
          <a:p>
            <a:pPr algn="ctr"/>
            <a:r>
              <a:rPr lang="en-GB" sz="900" dirty="0">
                <a:latin typeface="Calibri" panose="020F0502020204030204" pitchFamily="34" charset="0"/>
                <a:cs typeface="Calibri" panose="020F0502020204030204" pitchFamily="34" charset="0"/>
              </a:rPr>
              <a:t>Version 2</a:t>
            </a:r>
            <a:r>
              <a:rPr lang="en-GB" sz="900" dirty="0" smtClean="0">
                <a:latin typeface="Calibri" panose="020F0502020204030204" pitchFamily="34" charset="0"/>
                <a:cs typeface="Calibri" panose="020F0502020204030204" pitchFamily="34" charset="0"/>
              </a:rPr>
              <a:t>, </a:t>
            </a:r>
            <a:r>
              <a:rPr lang="en-GB" sz="900" dirty="0" smtClean="0">
                <a:latin typeface="Calibri" panose="020F0502020204030204" pitchFamily="34" charset="0"/>
                <a:cs typeface="Calibri" panose="020F0502020204030204" pitchFamily="34" charset="0"/>
              </a:rPr>
              <a:t>21 Nov 2017</a:t>
            </a:r>
            <a:endParaRPr lang="en-GB" sz="13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3299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1200329"/>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a:solidFill>
                  <a:srgbClr val="C00000"/>
                </a:solidFill>
              </a:rPr>
              <a:t>How to complete </a:t>
            </a:r>
            <a:r>
              <a:rPr lang="en-GB" sz="3600" b="1" dirty="0" smtClean="0">
                <a:solidFill>
                  <a:srgbClr val="C00000"/>
                </a:solidFill>
              </a:rPr>
              <a:t>the </a:t>
            </a:r>
          </a:p>
          <a:p>
            <a:pPr algn="ctr">
              <a:defRPr/>
            </a:pPr>
            <a:r>
              <a:rPr lang="en-GB" sz="3600" b="1" dirty="0" smtClean="0">
                <a:solidFill>
                  <a:srgbClr val="C00000"/>
                </a:solidFill>
              </a:rPr>
              <a:t>Adverse Events reporting form</a:t>
            </a:r>
            <a:endParaRPr lang="en-US" sz="3600" b="1" dirty="0">
              <a:solidFill>
                <a:srgbClr val="C00000"/>
              </a:solidFill>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05" y="1412776"/>
            <a:ext cx="6833990" cy="451467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056" name="Picture 8" descr="C:\Users\ENPHDMAN\AppData\Local\Microsoft\Windows\Temporary Internet Files\Content.IE5\0LZALDJ8\MC900435237[1].png"/>
          <p:cNvPicPr>
            <a:picLocks noChangeAspect="1" noChangeArrowheads="1"/>
          </p:cNvPicPr>
          <p:nvPr/>
        </p:nvPicPr>
        <p:blipFill>
          <a:blip r:embed="rId3" cstate="print"/>
          <a:srcRect/>
          <a:stretch>
            <a:fillRect/>
          </a:stretch>
        </p:blipFill>
        <p:spPr bwMode="auto">
          <a:xfrm rot="10022144">
            <a:off x="5523508" y="5455219"/>
            <a:ext cx="2652886" cy="16384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2" name="Rectangle 1"/>
          <p:cNvSpPr/>
          <p:nvPr/>
        </p:nvSpPr>
        <p:spPr>
          <a:xfrm>
            <a:off x="251520" y="1572260"/>
            <a:ext cx="3672408" cy="830997"/>
          </a:xfrm>
          <a:prstGeom prst="rect">
            <a:avLst/>
          </a:prstGeom>
        </p:spPr>
        <p:txBody>
          <a:bodyPr wrap="square">
            <a:spAutoFit/>
          </a:bodyPr>
          <a:lstStyle/>
          <a:p>
            <a:pPr>
              <a:spcAft>
                <a:spcPts val="0"/>
              </a:spcAft>
            </a:pPr>
            <a:r>
              <a:rPr lang="en-US" sz="1600" dirty="0" smtClean="0">
                <a:latin typeface="Calibri" panose="020F0502020204030204" pitchFamily="34" charset="0"/>
                <a:ea typeface="Times New Roman" panose="02020603050405020304" pitchFamily="18" charset="0"/>
                <a:cs typeface="Times New Roman" panose="02020603050405020304" pitchFamily="18" charset="0"/>
              </a:rPr>
              <a:t>1. Select </a:t>
            </a:r>
            <a:r>
              <a:rPr lang="en-US" sz="1600" dirty="0">
                <a:latin typeface="Calibri" panose="020F0502020204030204" pitchFamily="34" charset="0"/>
                <a:ea typeface="Times New Roman" panose="02020603050405020304" pitchFamily="18" charset="0"/>
                <a:cs typeface="Times New Roman" panose="02020603050405020304" pitchFamily="18" charset="0"/>
              </a:rPr>
              <a:t>the appropriate boxes indicating if the event is an SAE </a:t>
            </a:r>
            <a:r>
              <a:rPr lang="en-US" sz="1600" dirty="0" smtClean="0">
                <a:latin typeface="Calibri" panose="020F0502020204030204" pitchFamily="34" charset="0"/>
                <a:ea typeface="Times New Roman" panose="02020603050405020304" pitchFamily="18" charset="0"/>
                <a:cs typeface="Times New Roman" panose="02020603050405020304" pitchFamily="18" charset="0"/>
              </a:rPr>
              <a:t>and which </a:t>
            </a:r>
            <a:r>
              <a:rPr lang="en-US" sz="1600" dirty="0">
                <a:latin typeface="Calibri" panose="020F0502020204030204" pitchFamily="34" charset="0"/>
                <a:ea typeface="Times New Roman" panose="02020603050405020304" pitchFamily="18" charset="0"/>
                <a:cs typeface="Times New Roman" panose="02020603050405020304" pitchFamily="18" charset="0"/>
              </a:rPr>
              <a:t>criteria are fulfilled. </a:t>
            </a:r>
            <a:endParaRPr lang="en-GB" sz="1600" dirty="0">
              <a:effectLst/>
              <a:latin typeface="Times New Roman" panose="02020603050405020304" pitchFamily="18" charset="0"/>
              <a:ea typeface="Times New Roman" panose="02020603050405020304" pitchFamily="18" charset="0"/>
            </a:endParaRPr>
          </a:p>
        </p:txBody>
      </p:sp>
      <p:pic>
        <p:nvPicPr>
          <p:cNvPr id="19" name="Picture 18"/>
          <p:cNvPicPr/>
          <p:nvPr/>
        </p:nvPicPr>
        <p:blipFill>
          <a:blip r:embed="rId3">
            <a:extLst>
              <a:ext uri="{28A0092B-C50C-407E-A947-70E740481C1C}">
                <a14:useLocalDpi xmlns:a14="http://schemas.microsoft.com/office/drawing/2010/main" val="0"/>
              </a:ext>
            </a:extLst>
          </a:blip>
          <a:stretch>
            <a:fillRect/>
          </a:stretch>
        </p:blipFill>
        <p:spPr>
          <a:xfrm>
            <a:off x="3779912" y="1572260"/>
            <a:ext cx="4831194" cy="2072764"/>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3779912" y="3861048"/>
            <a:ext cx="4831194" cy="28728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4" name="Rectangle 3"/>
          <p:cNvSpPr/>
          <p:nvPr/>
        </p:nvSpPr>
        <p:spPr>
          <a:xfrm>
            <a:off x="83277" y="793529"/>
            <a:ext cx="3312368" cy="2308324"/>
          </a:xfrm>
          <a:prstGeom prst="rect">
            <a:avLst/>
          </a:prstGeom>
        </p:spPr>
        <p:txBody>
          <a:bodyPr wrap="square">
            <a:spAutoFit/>
          </a:bodyPr>
          <a:lstStyle/>
          <a:p>
            <a:pPr marL="180975" indent="-180975">
              <a:spcAft>
                <a:spcPts val="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2.</a:t>
            </a:r>
            <a:r>
              <a:rPr lang="en-GB" sz="1600" dirty="0">
                <a:latin typeface="Calibri" panose="020F0502020204030204" pitchFamily="34" charset="0"/>
                <a:ea typeface="Times New Roman" panose="02020603050405020304" pitchFamily="18" charset="0"/>
                <a:cs typeface="Times New Roman" panose="02020603050405020304" pitchFamily="18" charset="0"/>
              </a:rPr>
              <a:t> Select “</a:t>
            </a:r>
            <a:r>
              <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INITIAL”</a:t>
            </a:r>
            <a:r>
              <a:rPr lang="en-GB" sz="1600" dirty="0">
                <a:latin typeface="Calibri" panose="020F0502020204030204" pitchFamily="34" charset="0"/>
                <a:ea typeface="Times New Roman" panose="02020603050405020304" pitchFamily="18" charset="0"/>
                <a:cs typeface="Times New Roman" panose="02020603050405020304" pitchFamily="18" charset="0"/>
              </a:rPr>
              <a:t> if this is the first time the SAE is being reported</a:t>
            </a:r>
            <a:endParaRPr lang="en-GB" sz="1600" dirty="0">
              <a:latin typeface="Times New Roman" panose="02020603050405020304" pitchFamily="18" charset="0"/>
              <a:ea typeface="Times New Roman" panose="02020603050405020304" pitchFamily="18" charset="0"/>
            </a:endParaRPr>
          </a:p>
          <a:p>
            <a:pPr>
              <a:spcAft>
                <a:spcPts val="0"/>
              </a:spcAft>
            </a:pPr>
            <a:endParaRPr lang="en-GB" sz="1600" dirty="0" smtClean="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180975" algn="l"/>
              </a:tabLst>
            </a:pPr>
            <a:r>
              <a:rPr lang="en-GB" sz="1600" dirty="0" smtClean="0">
                <a:latin typeface="Calibri" panose="020F0502020204030204" pitchFamily="34" charset="0"/>
                <a:ea typeface="Times New Roman" panose="02020603050405020304" pitchFamily="18" charset="0"/>
                <a:cs typeface="Times New Roman" panose="02020603050405020304" pitchFamily="18" charset="0"/>
              </a:rPr>
              <a:t>	Select </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FOLLOW-UP” </a:t>
            </a:r>
            <a:r>
              <a:rPr lang="en-GB" sz="1600" dirty="0">
                <a:latin typeface="Calibri" panose="020F0502020204030204" pitchFamily="34" charset="0"/>
                <a:ea typeface="Times New Roman" panose="02020603050405020304" pitchFamily="18" charset="0"/>
                <a:cs typeface="Times New Roman" panose="02020603050405020304" pitchFamily="18" charset="0"/>
              </a:rPr>
              <a:t>for any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	subsequent </a:t>
            </a:r>
            <a:r>
              <a:rPr lang="en-GB" sz="1600" dirty="0">
                <a:latin typeface="Calibri" panose="020F0502020204030204" pitchFamily="34" charset="0"/>
                <a:ea typeface="Times New Roman" panose="02020603050405020304" pitchFamily="18" charset="0"/>
                <a:cs typeface="Times New Roman" panose="02020603050405020304" pitchFamily="18" charset="0"/>
              </a:rPr>
              <a:t>information about the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	event</a:t>
            </a: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endParaRPr lang="en-GB" sz="1600" dirty="0" smtClean="0">
              <a:latin typeface="Calibri" panose="020F0502020204030204" pitchFamily="34" charset="0"/>
              <a:ea typeface="Times New Roman" panose="02020603050405020304" pitchFamily="18" charset="0"/>
              <a:cs typeface="Times New Roman" panose="02020603050405020304" pitchFamily="18" charset="0"/>
            </a:endParaRPr>
          </a:p>
          <a:p>
            <a:pPr defTabSz="180975"/>
            <a:r>
              <a:rPr lang="en-GB" sz="1600" dirty="0" smtClean="0">
                <a:latin typeface="Calibri" panose="020F0502020204030204" pitchFamily="34" charset="0"/>
                <a:ea typeface="Times New Roman" panose="02020603050405020304" pitchFamily="18" charset="0"/>
                <a:cs typeface="Times New Roman" panose="02020603050405020304" pitchFamily="18" charset="0"/>
              </a:rPr>
              <a:t>	Select </a:t>
            </a:r>
            <a:r>
              <a:rPr lang="en-GB" sz="1600" dirty="0">
                <a:latin typeface="Calibri" panose="020F0502020204030204" pitchFamily="34" charset="0"/>
                <a:ea typeface="Times New Roman" panose="02020603050405020304" pitchFamily="18" charset="0"/>
                <a:cs typeface="Times New Roman" panose="02020603050405020304" pitchFamily="18" charset="0"/>
              </a:rPr>
              <a:t>“</a:t>
            </a:r>
            <a:r>
              <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FINAL”</a:t>
            </a:r>
            <a:r>
              <a:rPr lang="en-GB" sz="1600" dirty="0">
                <a:latin typeface="Calibri" panose="020F0502020204030204" pitchFamily="34" charset="0"/>
                <a:ea typeface="Times New Roman" panose="02020603050405020304" pitchFamily="18" charset="0"/>
                <a:cs typeface="Times New Roman" panose="02020603050405020304" pitchFamily="18" charset="0"/>
              </a:rPr>
              <a:t> if this is the last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	report </a:t>
            </a:r>
            <a:r>
              <a:rPr lang="en-GB" sz="1600" dirty="0">
                <a:latin typeface="Calibri" panose="020F0502020204030204" pitchFamily="34" charset="0"/>
                <a:ea typeface="Times New Roman" panose="02020603050405020304" pitchFamily="18" charset="0"/>
                <a:cs typeface="Times New Roman" panose="02020603050405020304" pitchFamily="18" charset="0"/>
              </a:rPr>
              <a:t>concerning this event</a:t>
            </a:r>
            <a:r>
              <a:rPr lang="en-GB" sz="1000" dirty="0">
                <a:latin typeface="Calibri" panose="020F0502020204030204" pitchFamily="34" charset="0"/>
                <a:ea typeface="Times New Roman" panose="02020603050405020304" pitchFamily="18" charset="0"/>
                <a:cs typeface="Times New Roman" panose="02020603050405020304" pitchFamily="18" charset="0"/>
              </a:rPr>
              <a:t>.</a:t>
            </a:r>
            <a:endParaRPr lang="en-GB" dirty="0"/>
          </a:p>
        </p:txBody>
      </p:sp>
      <p:pic>
        <p:nvPicPr>
          <p:cNvPr id="7" name="Picture 6"/>
          <p:cNvPicPr/>
          <p:nvPr/>
        </p:nvPicPr>
        <p:blipFill rotWithShape="1">
          <a:blip r:embed="rId3"/>
          <a:srcRect r="962"/>
          <a:stretch/>
        </p:blipFill>
        <p:spPr bwMode="auto">
          <a:xfrm>
            <a:off x="4355976" y="858584"/>
            <a:ext cx="4536504" cy="1303895"/>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8" name="Rectangle 7"/>
          <p:cNvSpPr/>
          <p:nvPr/>
        </p:nvSpPr>
        <p:spPr>
          <a:xfrm>
            <a:off x="83277" y="3377732"/>
            <a:ext cx="3542445" cy="584775"/>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3.</a:t>
            </a:r>
            <a:r>
              <a:rPr lang="en-GB" sz="1600" dirty="0">
                <a:latin typeface="Calibri" panose="020F0502020204030204" pitchFamily="34" charset="0"/>
                <a:ea typeface="Times New Roman" panose="02020603050405020304" pitchFamily="18" charset="0"/>
                <a:cs typeface="Times New Roman" panose="02020603050405020304" pitchFamily="18" charset="0"/>
              </a:rPr>
              <a:t> Select the name of the country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where</a:t>
            </a:r>
          </a:p>
          <a:p>
            <a:pPr marL="180975"/>
            <a:r>
              <a:rPr lang="en-GB" sz="1600" dirty="0" smtClean="0">
                <a:latin typeface="Calibri" panose="020F0502020204030204" pitchFamily="34" charset="0"/>
                <a:ea typeface="Times New Roman" panose="02020603050405020304" pitchFamily="18" charset="0"/>
                <a:cs typeface="Times New Roman" panose="02020603050405020304" pitchFamily="18" charset="0"/>
              </a:rPr>
              <a:t>the </a:t>
            </a:r>
            <a:r>
              <a:rPr lang="en-GB" sz="1600" dirty="0">
                <a:latin typeface="Calibri" panose="020F0502020204030204" pitchFamily="34" charset="0"/>
                <a:ea typeface="Times New Roman" panose="02020603050405020304" pitchFamily="18" charset="0"/>
                <a:cs typeface="Times New Roman" panose="02020603050405020304" pitchFamily="18" charset="0"/>
              </a:rPr>
              <a:t>site is located</a:t>
            </a:r>
            <a:endParaRPr lang="en-GB" sz="1600" dirty="0"/>
          </a:p>
        </p:txBody>
      </p:sp>
      <p:pic>
        <p:nvPicPr>
          <p:cNvPr id="10" name="Picture 9"/>
          <p:cNvPicPr/>
          <p:nvPr/>
        </p:nvPicPr>
        <p:blipFill rotWithShape="1">
          <a:blip r:embed="rId4"/>
          <a:srcRect l="-1" r="1207"/>
          <a:stretch/>
        </p:blipFill>
        <p:spPr bwMode="auto">
          <a:xfrm>
            <a:off x="4355976" y="3284984"/>
            <a:ext cx="4576435" cy="1132448"/>
          </a:xfrm>
          <a:prstGeom prst="rect">
            <a:avLst/>
          </a:prstGeom>
          <a:ln w="9525" cap="flat" cmpd="sng" algn="ctr">
            <a:solidFill>
              <a:schemeClr val="accent1"/>
            </a:solidFill>
            <a:prstDash val="solid"/>
            <a:round/>
            <a:headEnd type="none" w="med" len="med"/>
            <a:tailEnd type="none" w="med" len="med"/>
          </a:ln>
          <a:extLst>
            <a:ext uri="{53640926-AAD7-44D8-BBD7-CCE9431645EC}">
              <a14:shadowObscured xmlns:a14="http://schemas.microsoft.com/office/drawing/2010/main"/>
            </a:ext>
          </a:extLst>
        </p:spPr>
      </p:pic>
      <p:sp>
        <p:nvSpPr>
          <p:cNvPr id="9" name="Rectangle 8"/>
          <p:cNvSpPr/>
          <p:nvPr/>
        </p:nvSpPr>
        <p:spPr>
          <a:xfrm>
            <a:off x="83277" y="4723958"/>
            <a:ext cx="3115148" cy="338554"/>
          </a:xfrm>
          <a:prstGeom prst="rect">
            <a:avLst/>
          </a:prstGeom>
        </p:spPr>
        <p:txBody>
          <a:bodyPr wrap="none">
            <a:spAutoFit/>
          </a:bodyPr>
          <a:lstStyle/>
          <a:p>
            <a:pPr>
              <a:spcAft>
                <a:spcPts val="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4.</a:t>
            </a:r>
            <a:r>
              <a:rPr lang="en-GB" sz="1600" dirty="0">
                <a:latin typeface="Calibri" panose="020F0502020204030204" pitchFamily="34" charset="0"/>
                <a:ea typeface="Times New Roman" panose="02020603050405020304" pitchFamily="18" charset="0"/>
                <a:cs typeface="Times New Roman" panose="02020603050405020304" pitchFamily="18" charset="0"/>
              </a:rPr>
              <a:t> Enter the patient’s date of birth. </a:t>
            </a:r>
            <a:endParaRPr lang="en-GB" sz="1600" dirty="0">
              <a:effectLst/>
              <a:latin typeface="Times New Roman" panose="02020603050405020304" pitchFamily="18" charset="0"/>
              <a:ea typeface="Times New Roman" panose="02020603050405020304" pitchFamily="18" charset="0"/>
            </a:endParaRPr>
          </a:p>
        </p:txBody>
      </p:sp>
      <p:pic>
        <p:nvPicPr>
          <p:cNvPr id="12" name="Picture 11"/>
          <p:cNvPicPr/>
          <p:nvPr/>
        </p:nvPicPr>
        <p:blipFill rotWithShape="1">
          <a:blip r:embed="rId5"/>
          <a:srcRect l="-1" r="1207"/>
          <a:stretch/>
        </p:blipFill>
        <p:spPr bwMode="auto">
          <a:xfrm>
            <a:off x="4355976" y="4595105"/>
            <a:ext cx="4536504" cy="996574"/>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11" name="Rectangle 10"/>
          <p:cNvSpPr/>
          <p:nvPr/>
        </p:nvSpPr>
        <p:spPr>
          <a:xfrm>
            <a:off x="83277" y="5761840"/>
            <a:ext cx="2304990"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5.</a:t>
            </a:r>
            <a:r>
              <a:rPr lang="en-GB" sz="1600" dirty="0">
                <a:latin typeface="Calibri" panose="020F0502020204030204" pitchFamily="34" charset="0"/>
                <a:ea typeface="Times New Roman" panose="02020603050405020304" pitchFamily="18" charset="0"/>
                <a:cs typeface="Times New Roman" panose="02020603050405020304" pitchFamily="18" charset="0"/>
              </a:rPr>
              <a:t> Indicate as appropriate</a:t>
            </a:r>
            <a:endParaRPr lang="en-GB" sz="1600" dirty="0"/>
          </a:p>
        </p:txBody>
      </p:sp>
      <p:pic>
        <p:nvPicPr>
          <p:cNvPr id="14" name="Picture 13"/>
          <p:cNvPicPr/>
          <p:nvPr/>
        </p:nvPicPr>
        <p:blipFill>
          <a:blip r:embed="rId6"/>
          <a:stretch>
            <a:fillRect/>
          </a:stretch>
        </p:blipFill>
        <p:spPr>
          <a:xfrm>
            <a:off x="4348927" y="5769352"/>
            <a:ext cx="4543553" cy="896776"/>
          </a:xfrm>
          <a:prstGeom prst="rect">
            <a:avLst/>
          </a:prstGeom>
          <a:ln>
            <a:solidFill>
              <a:srgbClr val="4F81BD"/>
            </a:solidFill>
          </a:ln>
        </p:spPr>
      </p:pic>
    </p:spTree>
    <p:extLst>
      <p:ext uri="{BB962C8B-B14F-4D97-AF65-F5344CB8AC3E}">
        <p14:creationId xmlns:p14="http://schemas.microsoft.com/office/powerpoint/2010/main" val="392217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5" name="Rectangle 4"/>
          <p:cNvSpPr/>
          <p:nvPr/>
        </p:nvSpPr>
        <p:spPr>
          <a:xfrm>
            <a:off x="54905" y="1084353"/>
            <a:ext cx="4572000" cy="584775"/>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6.</a:t>
            </a:r>
            <a:r>
              <a:rPr lang="en-GB" sz="1600" dirty="0">
                <a:latin typeface="Calibri" panose="020F0502020204030204" pitchFamily="34" charset="0"/>
                <a:ea typeface="Times New Roman" panose="02020603050405020304" pitchFamily="18" charset="0"/>
                <a:cs typeface="Times New Roman" panose="02020603050405020304" pitchFamily="18" charset="0"/>
              </a:rPr>
              <a:t> Enter the </a:t>
            </a:r>
            <a:r>
              <a:rPr lang="en-GB" sz="1600" b="1" u="sng" dirty="0">
                <a:latin typeface="Calibri" panose="020F0502020204030204" pitchFamily="34" charset="0"/>
                <a:ea typeface="Times New Roman" panose="02020603050405020304" pitchFamily="18" charset="0"/>
                <a:cs typeface="Times New Roman" panose="02020603050405020304" pitchFamily="18" charset="0"/>
              </a:rPr>
              <a:t>diagnosis</a:t>
            </a:r>
            <a:r>
              <a:rPr lang="en-GB" sz="1600" dirty="0">
                <a:latin typeface="Calibri" panose="020F0502020204030204" pitchFamily="34" charset="0"/>
                <a:ea typeface="Times New Roman" panose="02020603050405020304" pitchFamily="18" charset="0"/>
                <a:cs typeface="Times New Roman" panose="02020603050405020304" pitchFamily="18" charset="0"/>
              </a:rPr>
              <a:t> if possible, otherwise the signs / symptoms relating to the event.</a:t>
            </a:r>
            <a:endParaRPr lang="en-GB" sz="1600" dirty="0"/>
          </a:p>
        </p:txBody>
      </p:sp>
      <p:sp>
        <p:nvSpPr>
          <p:cNvPr id="6" name="Rectangle 5"/>
          <p:cNvSpPr/>
          <p:nvPr/>
        </p:nvSpPr>
        <p:spPr>
          <a:xfrm>
            <a:off x="54905" y="2626590"/>
            <a:ext cx="4572000" cy="584775"/>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7.</a:t>
            </a:r>
            <a:r>
              <a:rPr lang="en-GB" sz="1600" dirty="0">
                <a:latin typeface="Calibri" panose="020F0502020204030204" pitchFamily="34" charset="0"/>
                <a:ea typeface="Times New Roman" panose="02020603050405020304" pitchFamily="18" charset="0"/>
                <a:cs typeface="Times New Roman" panose="02020603050405020304" pitchFamily="18" charset="0"/>
              </a:rPr>
              <a:t> Indicate if this event is due to the progression of underlying illness.</a:t>
            </a:r>
            <a:endParaRPr lang="en-GB" sz="1600" dirty="0"/>
          </a:p>
        </p:txBody>
      </p:sp>
      <p:sp>
        <p:nvSpPr>
          <p:cNvPr id="13" name="Rectangle 12"/>
          <p:cNvSpPr/>
          <p:nvPr/>
        </p:nvSpPr>
        <p:spPr>
          <a:xfrm>
            <a:off x="54905" y="4535435"/>
            <a:ext cx="4572000" cy="584775"/>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8.</a:t>
            </a:r>
            <a:r>
              <a:rPr lang="en-GB" sz="1600" dirty="0">
                <a:latin typeface="Calibri" panose="020F0502020204030204" pitchFamily="34" charset="0"/>
                <a:ea typeface="Times New Roman" panose="02020603050405020304" pitchFamily="18" charset="0"/>
                <a:cs typeface="Times New Roman" panose="02020603050405020304" pitchFamily="18" charset="0"/>
              </a:rPr>
              <a:t>  Please insert the date when the first signs of the event were noted.</a:t>
            </a:r>
            <a:endParaRPr lang="en-GB" sz="1600" dirty="0"/>
          </a:p>
        </p:txBody>
      </p:sp>
      <p:pic>
        <p:nvPicPr>
          <p:cNvPr id="16" name="Picture 15"/>
          <p:cNvPicPr/>
          <p:nvPr/>
        </p:nvPicPr>
        <p:blipFill rotWithShape="1">
          <a:blip r:embed="rId3"/>
          <a:srcRect l="-1" r="1696"/>
          <a:stretch/>
        </p:blipFill>
        <p:spPr bwMode="auto">
          <a:xfrm>
            <a:off x="5148064" y="994123"/>
            <a:ext cx="3829050" cy="1350010"/>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7" name="Picture 16"/>
          <p:cNvPicPr/>
          <p:nvPr/>
        </p:nvPicPr>
        <p:blipFill rotWithShape="1">
          <a:blip r:embed="rId4"/>
          <a:srcRect l="-1" r="1696"/>
          <a:stretch/>
        </p:blipFill>
        <p:spPr bwMode="auto">
          <a:xfrm>
            <a:off x="5148064" y="2620511"/>
            <a:ext cx="3829050" cy="805180"/>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8" name="Picture 17"/>
          <p:cNvPicPr/>
          <p:nvPr/>
        </p:nvPicPr>
        <p:blipFill rotWithShape="1">
          <a:blip r:embed="rId5"/>
          <a:srcRect r="1231"/>
          <a:stretch/>
        </p:blipFill>
        <p:spPr bwMode="auto">
          <a:xfrm>
            <a:off x="5157589" y="4419386"/>
            <a:ext cx="3819525" cy="885825"/>
          </a:xfrm>
          <a:prstGeom prst="rect">
            <a:avLst/>
          </a:prstGeom>
          <a:ln w="9525" cap="flat" cmpd="sng" algn="ctr">
            <a:solidFill>
              <a:schemeClr val="accent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0219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15" name="Rectangle 14"/>
          <p:cNvSpPr/>
          <p:nvPr/>
        </p:nvSpPr>
        <p:spPr>
          <a:xfrm>
            <a:off x="179512" y="1268760"/>
            <a:ext cx="4572000" cy="2800767"/>
          </a:xfrm>
          <a:prstGeom prst="rect">
            <a:avLst/>
          </a:prstGeom>
        </p:spPr>
        <p:txBody>
          <a:bodyPr>
            <a:spAutoFit/>
          </a:bodyPr>
          <a:lstStyle/>
          <a:p>
            <a:pPr>
              <a:spcAft>
                <a:spcPts val="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9.</a:t>
            </a:r>
            <a:r>
              <a:rPr lang="en-GB" sz="1600" dirty="0">
                <a:latin typeface="Calibri" panose="020F0502020204030204" pitchFamily="34" charset="0"/>
                <a:ea typeface="Times New Roman" panose="02020603050405020304" pitchFamily="18" charset="0"/>
                <a:cs typeface="Times New Roman" panose="02020603050405020304" pitchFamily="18" charset="0"/>
              </a:rPr>
              <a:t> Indicate whether or not you suspect the event is related to atorvastatin or placebo.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 SUSPECTED</a:t>
            </a:r>
            <a:r>
              <a:rPr lang="en-GB" sz="16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this is when a causal relationship between the event and administration of the trial drug is considered unlikely.</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SUSPECTED:</a:t>
            </a:r>
            <a:r>
              <a:rPr lang="en-GB" sz="1600" dirty="0">
                <a:latin typeface="Calibri" panose="020F0502020204030204" pitchFamily="34" charset="0"/>
                <a:ea typeface="Times New Roman" panose="02020603050405020304" pitchFamily="18" charset="0"/>
                <a:cs typeface="Times New Roman" panose="02020603050405020304" pitchFamily="18" charset="0"/>
              </a:rPr>
              <a:t> the temporal relationship of the event to trial drug administration makes a causal relationship possible.</a:t>
            </a:r>
            <a:endParaRPr lang="en-GB" sz="1600" dirty="0">
              <a:effectLst/>
              <a:latin typeface="Times New Roman" panose="02020603050405020304" pitchFamily="18" charset="0"/>
              <a:ea typeface="Times New Roman" panose="02020603050405020304" pitchFamily="18" charset="0"/>
            </a:endParaRPr>
          </a:p>
        </p:txBody>
      </p:sp>
      <p:pic>
        <p:nvPicPr>
          <p:cNvPr id="19" name="Picture 18"/>
          <p:cNvPicPr/>
          <p:nvPr/>
        </p:nvPicPr>
        <p:blipFill rotWithShape="1">
          <a:blip r:embed="rId3">
            <a:extLst>
              <a:ext uri="{28A0092B-C50C-407E-A947-70E740481C1C}">
                <a14:useLocalDpi xmlns:a14="http://schemas.microsoft.com/office/drawing/2010/main" val="0"/>
              </a:ext>
            </a:extLst>
          </a:blip>
          <a:srcRect r="1940"/>
          <a:stretch/>
        </p:blipFill>
        <p:spPr bwMode="auto">
          <a:xfrm>
            <a:off x="5076056" y="1268760"/>
            <a:ext cx="3819525" cy="3069590"/>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076056" y="5085244"/>
            <a:ext cx="3819525" cy="1595120"/>
          </a:xfrm>
          <a:prstGeom prst="rect">
            <a:avLst/>
          </a:prstGeom>
          <a:ln>
            <a:solidFill>
              <a:schemeClr val="accent1"/>
            </a:solidFill>
          </a:ln>
        </p:spPr>
      </p:pic>
    </p:spTree>
    <p:extLst>
      <p:ext uri="{BB962C8B-B14F-4D97-AF65-F5344CB8AC3E}">
        <p14:creationId xmlns:p14="http://schemas.microsoft.com/office/powerpoint/2010/main" val="583893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2" name="Rectangle 1"/>
          <p:cNvSpPr/>
          <p:nvPr/>
        </p:nvSpPr>
        <p:spPr>
          <a:xfrm>
            <a:off x="273176" y="1196752"/>
            <a:ext cx="4572000" cy="2308324"/>
          </a:xfrm>
          <a:prstGeom prst="rect">
            <a:avLst/>
          </a:prstGeom>
        </p:spPr>
        <p:txBody>
          <a:bodyPr>
            <a:spAutoFit/>
          </a:bodyPr>
          <a:lstStyle/>
          <a:p>
            <a:pPr>
              <a:spcAft>
                <a:spcPts val="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10.</a:t>
            </a:r>
            <a:r>
              <a:rPr lang="en-GB" sz="1600" dirty="0">
                <a:latin typeface="Calibri" panose="020F0502020204030204" pitchFamily="34" charset="0"/>
                <a:ea typeface="Times New Roman" panose="02020603050405020304" pitchFamily="18" charset="0"/>
                <a:cs typeface="Times New Roman" panose="02020603050405020304" pitchFamily="18" charset="0"/>
              </a:rPr>
              <a:t> Complete as appropriate.</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If the patient made a complete recovery or recovered with sequelae, enter the recovery date.</a:t>
            </a:r>
            <a:endParaRPr lang="en-GB" sz="1600" dirty="0">
              <a:latin typeface="Times New Roman" panose="02020603050405020304" pitchFamily="18" charset="0"/>
              <a:ea typeface="Times New Roman" panose="02020603050405020304" pitchFamily="18" charset="0"/>
            </a:endParaRPr>
          </a:p>
          <a:p>
            <a:pPr algn="just">
              <a:spcAft>
                <a:spcPts val="0"/>
              </a:spcAft>
            </a:pPr>
            <a:r>
              <a:rPr lang="en-GB"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lgn="just">
              <a:spcAft>
                <a:spcPts val="0"/>
              </a:spcAft>
            </a:pPr>
            <a:endParaRPr lang="en-GB" sz="1600" dirty="0" smtClean="0">
              <a:latin typeface="Times New Roman" panose="02020603050405020304" pitchFamily="18" charset="0"/>
              <a:ea typeface="Times New Roman" panose="02020603050405020304" pitchFamily="18" charset="0"/>
            </a:endParaRPr>
          </a:p>
          <a:p>
            <a:pPr algn="just">
              <a:spcAft>
                <a:spcPts val="0"/>
              </a:spcAft>
            </a:pPr>
            <a:endParaRPr lang="en-GB" sz="1600" dirty="0">
              <a:latin typeface="Times New Roman" panose="02020603050405020304" pitchFamily="18" charset="0"/>
              <a:ea typeface="Times New Roman" panose="02020603050405020304" pitchFamily="18" charset="0"/>
            </a:endParaRPr>
          </a:p>
          <a:p>
            <a:pPr algn="just">
              <a:spcAft>
                <a:spcPts val="0"/>
              </a:spcAft>
            </a:pPr>
            <a:endParaRPr lang="en-GB" sz="1600" dirty="0">
              <a:latin typeface="Times New Roman" panose="02020603050405020304" pitchFamily="18" charset="0"/>
              <a:ea typeface="Times New Roman" panose="02020603050405020304" pitchFamily="18" charset="0"/>
            </a:endParaRPr>
          </a:p>
          <a:p>
            <a:r>
              <a:rPr lang="en-GB" sz="1600" dirty="0">
                <a:latin typeface="Calibri" panose="020F0502020204030204" pitchFamily="34" charset="0"/>
                <a:ea typeface="Times New Roman" panose="02020603050405020304" pitchFamily="18" charset="0"/>
                <a:cs typeface="Times New Roman" panose="02020603050405020304" pitchFamily="18" charset="0"/>
              </a:rPr>
              <a:t>If the patient died, enter the date of death. </a:t>
            </a:r>
            <a:endParaRPr lang="en-GB" sz="1600" dirty="0"/>
          </a:p>
        </p:txBody>
      </p:sp>
      <p:pic>
        <p:nvPicPr>
          <p:cNvPr id="4" name="Picture 3"/>
          <p:cNvPicPr>
            <a:picLocks noChangeAspect="1"/>
          </p:cNvPicPr>
          <p:nvPr/>
        </p:nvPicPr>
        <p:blipFill>
          <a:blip r:embed="rId3"/>
          <a:stretch>
            <a:fillRect/>
          </a:stretch>
        </p:blipFill>
        <p:spPr>
          <a:xfrm>
            <a:off x="4777106" y="908720"/>
            <a:ext cx="4256454" cy="2808312"/>
          </a:xfrm>
          <a:prstGeom prst="rect">
            <a:avLst/>
          </a:prstGeom>
        </p:spPr>
      </p:pic>
      <p:sp>
        <p:nvSpPr>
          <p:cNvPr id="7" name="Rectangle 6"/>
          <p:cNvSpPr/>
          <p:nvPr/>
        </p:nvSpPr>
        <p:spPr>
          <a:xfrm>
            <a:off x="298288" y="4293096"/>
            <a:ext cx="4572000" cy="1077218"/>
          </a:xfrm>
          <a:prstGeom prst="rect">
            <a:avLst/>
          </a:prstGeom>
        </p:spPr>
        <p:txBody>
          <a:bodyPr>
            <a:spAutoFit/>
          </a:bodyPr>
          <a:lstStyle/>
          <a:p>
            <a:pPr>
              <a:spcAft>
                <a:spcPts val="0"/>
              </a:spcAft>
            </a:pPr>
            <a:r>
              <a:rPr lang="en-GB" sz="1600" b="1" dirty="0" smtClean="0">
                <a:latin typeface="Calibri" panose="020F0502020204030204" pitchFamily="34" charset="0"/>
                <a:ea typeface="Times New Roman" panose="02020603050405020304" pitchFamily="18" charset="0"/>
                <a:cs typeface="Times New Roman" panose="02020603050405020304" pitchFamily="18" charset="0"/>
              </a:rPr>
              <a:t>11a.</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Insert the date the trial treatment started (if known)</a:t>
            </a:r>
            <a:endParaRPr lang="en-GB" sz="1600" dirty="0">
              <a:latin typeface="Times New Roman" panose="02020603050405020304" pitchFamily="18" charset="0"/>
              <a:ea typeface="Times New Roman" panose="02020603050405020304" pitchFamily="18" charset="0"/>
            </a:endParaRPr>
          </a:p>
          <a:p>
            <a:pPr>
              <a:spcAft>
                <a:spcPts val="0"/>
              </a:spcAft>
            </a:pPr>
            <a:r>
              <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r>
              <a:rPr lang="en-GB" sz="1600" b="1" dirty="0" smtClean="0">
                <a:latin typeface="Calibri" panose="020F0502020204030204" pitchFamily="34" charset="0"/>
                <a:ea typeface="Times New Roman" panose="02020603050405020304" pitchFamily="18" charset="0"/>
                <a:cs typeface="Times New Roman" panose="02020603050405020304" pitchFamily="18" charset="0"/>
              </a:rPr>
              <a:t>11b.</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Enter when the trial treatment ended</a:t>
            </a:r>
            <a:endParaRPr lang="en-GB" sz="1600" dirty="0"/>
          </a:p>
        </p:txBody>
      </p:sp>
      <p:pic>
        <p:nvPicPr>
          <p:cNvPr id="20" name="Picture 19"/>
          <p:cNvPicPr/>
          <p:nvPr/>
        </p:nvPicPr>
        <p:blipFill rotWithShape="1">
          <a:blip r:embed="rId4">
            <a:extLst>
              <a:ext uri="{28A0092B-C50C-407E-A947-70E740481C1C}">
                <a14:useLocalDpi xmlns:a14="http://schemas.microsoft.com/office/drawing/2010/main" val="0"/>
              </a:ext>
            </a:extLst>
          </a:blip>
          <a:srcRect r="6675"/>
          <a:stretch/>
        </p:blipFill>
        <p:spPr bwMode="auto">
          <a:xfrm>
            <a:off x="4777106" y="4173151"/>
            <a:ext cx="4256454" cy="1821181"/>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7515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6" name="Rectangle 5"/>
          <p:cNvSpPr/>
          <p:nvPr/>
        </p:nvSpPr>
        <p:spPr>
          <a:xfrm>
            <a:off x="-9096" y="822375"/>
            <a:ext cx="3894408" cy="830997"/>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12.</a:t>
            </a:r>
            <a:r>
              <a:rPr lang="en-GB" sz="1600" dirty="0">
                <a:latin typeface="Calibri" panose="020F0502020204030204" pitchFamily="34" charset="0"/>
                <a:ea typeface="Times New Roman" panose="02020603050405020304" pitchFamily="18" charset="0"/>
                <a:cs typeface="Times New Roman" panose="02020603050405020304" pitchFamily="18" charset="0"/>
              </a:rPr>
              <a:t> Enter the time between </a:t>
            </a:r>
            <a:r>
              <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LAST</a:t>
            </a:r>
            <a:r>
              <a:rPr lang="en-GB" sz="1600" dirty="0">
                <a:latin typeface="Calibri" panose="020F0502020204030204" pitchFamily="34" charset="0"/>
                <a:ea typeface="Times New Roman" panose="02020603050405020304" pitchFamily="18" charset="0"/>
                <a:cs typeface="Times New Roman" panose="02020603050405020304" pitchFamily="18" charset="0"/>
              </a:rPr>
              <a:t> trial drug administration and </a:t>
            </a:r>
            <a:r>
              <a:rPr lang="en-GB" sz="16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ONSET</a:t>
            </a:r>
            <a:r>
              <a:rPr lang="en-GB" sz="1600" dirty="0">
                <a:latin typeface="Calibri" panose="020F0502020204030204" pitchFamily="34" charset="0"/>
                <a:ea typeface="Times New Roman" panose="02020603050405020304" pitchFamily="18" charset="0"/>
                <a:cs typeface="Times New Roman" panose="02020603050405020304" pitchFamily="18" charset="0"/>
              </a:rPr>
              <a:t> of </a:t>
            </a:r>
            <a:endParaRPr lang="en-GB" sz="1600" dirty="0" smtClean="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smtClean="0">
                <a:latin typeface="Calibri" panose="020F0502020204030204" pitchFamily="34" charset="0"/>
                <a:ea typeface="Times New Roman" panose="02020603050405020304" pitchFamily="18" charset="0"/>
                <a:cs typeface="Times New Roman" panose="02020603050405020304" pitchFamily="18" charset="0"/>
              </a:rPr>
              <a:t>first </a:t>
            </a:r>
            <a:r>
              <a:rPr lang="en-GB" sz="1600" dirty="0">
                <a:latin typeface="Calibri" panose="020F0502020204030204" pitchFamily="34" charset="0"/>
                <a:ea typeface="Times New Roman" panose="02020603050405020304" pitchFamily="18" charset="0"/>
                <a:cs typeface="Times New Roman" panose="02020603050405020304" pitchFamily="18" charset="0"/>
              </a:rPr>
              <a:t>signs / symptoms</a:t>
            </a:r>
            <a:endParaRPr lang="en-GB" sz="1600" dirty="0"/>
          </a:p>
        </p:txBody>
      </p:sp>
      <p:sp>
        <p:nvSpPr>
          <p:cNvPr id="8" name="Rectangle 7"/>
          <p:cNvSpPr/>
          <p:nvPr/>
        </p:nvSpPr>
        <p:spPr>
          <a:xfrm>
            <a:off x="-9096" y="2676829"/>
            <a:ext cx="4572000" cy="584775"/>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13.</a:t>
            </a:r>
            <a:r>
              <a:rPr lang="en-GB"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latin typeface="Calibri" panose="020F0502020204030204" pitchFamily="34" charset="0"/>
                <a:ea typeface="Times New Roman" panose="02020603050405020304" pitchFamily="18" charset="0"/>
                <a:cs typeface="Times New Roman" panose="02020603050405020304" pitchFamily="18" charset="0"/>
              </a:rPr>
              <a:t>Select</a:t>
            </a:r>
            <a:r>
              <a:rPr lang="en-GB" sz="1600" dirty="0">
                <a:latin typeface="Calibri" panose="020F0502020204030204" pitchFamily="34" charset="0"/>
                <a:ea typeface="Times New Roman" panose="02020603050405020304" pitchFamily="18" charset="0"/>
                <a:cs typeface="Times New Roman" panose="02020603050405020304" pitchFamily="18" charset="0"/>
              </a:rPr>
              <a:t> the appropriate route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of</a:t>
            </a:r>
          </a:p>
          <a:p>
            <a:r>
              <a:rPr lang="en-GB" sz="160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dirty="0">
                <a:latin typeface="Calibri" panose="020F0502020204030204" pitchFamily="34" charset="0"/>
                <a:ea typeface="Times New Roman" panose="02020603050405020304" pitchFamily="18" charset="0"/>
                <a:cs typeface="Times New Roman" panose="02020603050405020304" pitchFamily="18" charset="0"/>
              </a:rPr>
              <a:t>administration of the trial treatment</a:t>
            </a:r>
            <a:endParaRPr lang="en-GB" sz="1600" dirty="0"/>
          </a:p>
        </p:txBody>
      </p:sp>
      <p:sp>
        <p:nvSpPr>
          <p:cNvPr id="10" name="Rectangle 9"/>
          <p:cNvSpPr/>
          <p:nvPr/>
        </p:nvSpPr>
        <p:spPr>
          <a:xfrm>
            <a:off x="-9096" y="3723861"/>
            <a:ext cx="3560142"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14.</a:t>
            </a:r>
            <a:r>
              <a:rPr lang="en-GB" sz="1600" dirty="0">
                <a:latin typeface="Calibri" panose="020F0502020204030204" pitchFamily="34" charset="0"/>
                <a:ea typeface="Times New Roman" panose="02020603050405020304" pitchFamily="18" charset="0"/>
                <a:cs typeface="Times New Roman" panose="02020603050405020304" pitchFamily="18" charset="0"/>
              </a:rPr>
              <a:t> Refer to protocol page 17 </a:t>
            </a:r>
            <a:r>
              <a:rPr lang="en-GB" sz="1600" dirty="0" err="1">
                <a:latin typeface="Calibri" panose="020F0502020204030204" pitchFamily="34" charset="0"/>
                <a:ea typeface="Times New Roman" panose="02020603050405020304" pitchFamily="18" charset="0"/>
                <a:cs typeface="Times New Roman" panose="02020603050405020304" pitchFamily="18" charset="0"/>
              </a:rPr>
              <a:t>Unblinding</a:t>
            </a:r>
            <a:endParaRPr lang="en-GB" sz="1600" dirty="0"/>
          </a:p>
        </p:txBody>
      </p:sp>
      <p:sp>
        <p:nvSpPr>
          <p:cNvPr id="11" name="Rectangle 10"/>
          <p:cNvSpPr/>
          <p:nvPr/>
        </p:nvSpPr>
        <p:spPr>
          <a:xfrm>
            <a:off x="-9096" y="4799558"/>
            <a:ext cx="3903504"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15.</a:t>
            </a:r>
            <a:r>
              <a:rPr lang="en-GB" sz="1600" dirty="0">
                <a:latin typeface="Calibri" panose="020F0502020204030204" pitchFamily="34" charset="0"/>
                <a:ea typeface="Times New Roman" panose="02020603050405020304" pitchFamily="18" charset="0"/>
                <a:cs typeface="Times New Roman" panose="02020603050405020304" pitchFamily="18" charset="0"/>
              </a:rPr>
              <a:t> Enter the patient’s height in centimetres.</a:t>
            </a:r>
            <a:endParaRPr lang="en-GB" sz="1600" dirty="0"/>
          </a:p>
        </p:txBody>
      </p:sp>
      <p:sp>
        <p:nvSpPr>
          <p:cNvPr id="12" name="Rectangle 11"/>
          <p:cNvSpPr/>
          <p:nvPr/>
        </p:nvSpPr>
        <p:spPr>
          <a:xfrm>
            <a:off x="-9096" y="5936745"/>
            <a:ext cx="3746090" cy="338554"/>
          </a:xfrm>
          <a:prstGeom prst="rect">
            <a:avLst/>
          </a:prstGeom>
        </p:spPr>
        <p:txBody>
          <a:bodyPr wrap="non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16.</a:t>
            </a:r>
            <a:r>
              <a:rPr lang="en-GB" sz="1600" dirty="0">
                <a:latin typeface="Calibri" panose="020F0502020204030204" pitchFamily="34" charset="0"/>
                <a:ea typeface="Times New Roman" panose="02020603050405020304" pitchFamily="18" charset="0"/>
                <a:cs typeface="Times New Roman" panose="02020603050405020304" pitchFamily="18" charset="0"/>
              </a:rPr>
              <a:t> Enter the patient’s weight in kilograms.</a:t>
            </a:r>
            <a:endParaRPr lang="en-GB" sz="1600" dirty="0"/>
          </a:p>
        </p:txBody>
      </p:sp>
      <p:pic>
        <p:nvPicPr>
          <p:cNvPr id="14" name="Picture 13"/>
          <p:cNvPicPr/>
          <p:nvPr/>
        </p:nvPicPr>
        <p:blipFill rotWithShape="1">
          <a:blip r:embed="rId3">
            <a:extLst>
              <a:ext uri="{28A0092B-C50C-407E-A947-70E740481C1C}">
                <a14:useLocalDpi xmlns:a14="http://schemas.microsoft.com/office/drawing/2010/main" val="0"/>
              </a:ext>
            </a:extLst>
          </a:blip>
          <a:srcRect r="9104"/>
          <a:stretch/>
        </p:blipFill>
        <p:spPr bwMode="auto">
          <a:xfrm>
            <a:off x="4375352" y="732405"/>
            <a:ext cx="4680520" cy="1841933"/>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5" name="Picture 14"/>
          <p:cNvPicPr/>
          <p:nvPr/>
        </p:nvPicPr>
        <p:blipFill rotWithShape="1">
          <a:blip r:embed="rId4">
            <a:extLst>
              <a:ext uri="{28A0092B-C50C-407E-A947-70E740481C1C}">
                <a14:useLocalDpi xmlns:a14="http://schemas.microsoft.com/office/drawing/2010/main" val="0"/>
              </a:ext>
            </a:extLst>
          </a:blip>
          <a:srcRect r="1689" b="7153"/>
          <a:stretch/>
        </p:blipFill>
        <p:spPr bwMode="auto">
          <a:xfrm>
            <a:off x="4375353" y="2723531"/>
            <a:ext cx="4680520" cy="872126"/>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6" name="Picture 15"/>
          <p:cNvPicPr/>
          <p:nvPr/>
        </p:nvPicPr>
        <p:blipFill rotWithShape="1">
          <a:blip r:embed="rId5">
            <a:extLst>
              <a:ext uri="{28A0092B-C50C-407E-A947-70E740481C1C}">
                <a14:useLocalDpi xmlns:a14="http://schemas.microsoft.com/office/drawing/2010/main" val="0"/>
              </a:ext>
            </a:extLst>
          </a:blip>
          <a:srcRect r="1915"/>
          <a:stretch/>
        </p:blipFill>
        <p:spPr bwMode="auto">
          <a:xfrm>
            <a:off x="4375352" y="3717032"/>
            <a:ext cx="4680520" cy="1017804"/>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7" name="Picture 16"/>
          <p:cNvPicPr/>
          <p:nvPr/>
        </p:nvPicPr>
        <p:blipFill rotWithShape="1">
          <a:blip r:embed="rId6"/>
          <a:srcRect r="1162"/>
          <a:stretch/>
        </p:blipFill>
        <p:spPr bwMode="auto">
          <a:xfrm>
            <a:off x="4375352" y="4826751"/>
            <a:ext cx="4680520" cy="1032415"/>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8" name="Picture 17"/>
          <p:cNvPicPr/>
          <p:nvPr/>
        </p:nvPicPr>
        <p:blipFill rotWithShape="1">
          <a:blip r:embed="rId7"/>
          <a:srcRect r="1468"/>
          <a:stretch/>
        </p:blipFill>
        <p:spPr bwMode="auto">
          <a:xfrm>
            <a:off x="4375352" y="5949641"/>
            <a:ext cx="4661145" cy="864534"/>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635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2" name="Rectangle 1"/>
          <p:cNvSpPr/>
          <p:nvPr/>
        </p:nvSpPr>
        <p:spPr>
          <a:xfrm>
            <a:off x="251520" y="754316"/>
            <a:ext cx="4572000" cy="584775"/>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17.</a:t>
            </a:r>
            <a:r>
              <a:rPr lang="en-GB" sz="1600" dirty="0">
                <a:latin typeface="Calibri" panose="020F0502020204030204" pitchFamily="34" charset="0"/>
                <a:ea typeface="Times New Roman" panose="02020603050405020304" pitchFamily="18" charset="0"/>
                <a:cs typeface="Times New Roman" panose="02020603050405020304" pitchFamily="18" charset="0"/>
              </a:rPr>
              <a:t> List here any medical conditions, allergies or similar experiences from the patient’s past history.</a:t>
            </a:r>
            <a:endParaRPr lang="en-GB" sz="1600" dirty="0"/>
          </a:p>
        </p:txBody>
      </p:sp>
      <p:sp>
        <p:nvSpPr>
          <p:cNvPr id="4" name="Rectangle 3"/>
          <p:cNvSpPr/>
          <p:nvPr/>
        </p:nvSpPr>
        <p:spPr>
          <a:xfrm>
            <a:off x="251520" y="2979200"/>
            <a:ext cx="4572000" cy="1077218"/>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18.</a:t>
            </a:r>
            <a:r>
              <a:rPr lang="en-GB" sz="1600" dirty="0">
                <a:latin typeface="Calibri" panose="020F0502020204030204" pitchFamily="34" charset="0"/>
                <a:ea typeface="Times New Roman" panose="02020603050405020304" pitchFamily="18" charset="0"/>
                <a:cs typeface="Times New Roman" panose="02020603050405020304" pitchFamily="18" charset="0"/>
              </a:rPr>
              <a:t> List all concomitant medications, their start and end dates and the indication for use (if using paper and there is not enough space, use a separate sheet).</a:t>
            </a:r>
            <a:endParaRPr lang="en-GB" sz="1600" dirty="0"/>
          </a:p>
        </p:txBody>
      </p:sp>
      <p:pic>
        <p:nvPicPr>
          <p:cNvPr id="19" name="Picture 18"/>
          <p:cNvPicPr/>
          <p:nvPr/>
        </p:nvPicPr>
        <p:blipFill rotWithShape="1">
          <a:blip r:embed="rId3">
            <a:extLst>
              <a:ext uri="{28A0092B-C50C-407E-A947-70E740481C1C}">
                <a14:useLocalDpi xmlns:a14="http://schemas.microsoft.com/office/drawing/2010/main" val="0"/>
              </a:ext>
            </a:extLst>
          </a:blip>
          <a:srcRect r="1086"/>
          <a:stretch/>
        </p:blipFill>
        <p:spPr bwMode="auto">
          <a:xfrm>
            <a:off x="5148064" y="717745"/>
            <a:ext cx="3876675" cy="1733550"/>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20" name="Picture 19"/>
          <p:cNvPicPr/>
          <p:nvPr/>
        </p:nvPicPr>
        <p:blipFill rotWithShape="1">
          <a:blip r:embed="rId4">
            <a:extLst>
              <a:ext uri="{28A0092B-C50C-407E-A947-70E740481C1C}">
                <a14:useLocalDpi xmlns:a14="http://schemas.microsoft.com/office/drawing/2010/main" val="0"/>
              </a:ext>
            </a:extLst>
          </a:blip>
          <a:srcRect t="503" r="2663" b="-145"/>
          <a:stretch/>
        </p:blipFill>
        <p:spPr bwMode="auto">
          <a:xfrm>
            <a:off x="6216427" y="2545213"/>
            <a:ext cx="2808312" cy="4312787"/>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7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7" name="Rectangle 6"/>
          <p:cNvSpPr/>
          <p:nvPr/>
        </p:nvSpPr>
        <p:spPr>
          <a:xfrm>
            <a:off x="34336" y="908719"/>
            <a:ext cx="3528392" cy="1323439"/>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19.</a:t>
            </a:r>
            <a:r>
              <a:rPr lang="en-GB" sz="1600" dirty="0">
                <a:latin typeface="Calibri" panose="020F0502020204030204" pitchFamily="34" charset="0"/>
                <a:ea typeface="Times New Roman" panose="02020603050405020304" pitchFamily="18" charset="0"/>
                <a:cs typeface="Times New Roman" panose="02020603050405020304" pitchFamily="18" charset="0"/>
              </a:rPr>
              <a:t> Add any comments in this section. Note here if the SAE is considered to be caused by any concomitant medication and state which medication is suspected.</a:t>
            </a:r>
            <a:endParaRPr lang="en-GB" sz="1600" dirty="0"/>
          </a:p>
        </p:txBody>
      </p:sp>
      <p:pic>
        <p:nvPicPr>
          <p:cNvPr id="8" name="Picture 7"/>
          <p:cNvPicPr/>
          <p:nvPr/>
        </p:nvPicPr>
        <p:blipFill rotWithShape="1">
          <a:blip r:embed="rId3">
            <a:extLst>
              <a:ext uri="{28A0092B-C50C-407E-A947-70E740481C1C}">
                <a14:useLocalDpi xmlns:a14="http://schemas.microsoft.com/office/drawing/2010/main" val="0"/>
              </a:ext>
            </a:extLst>
          </a:blip>
          <a:srcRect r="1223"/>
          <a:stretch/>
        </p:blipFill>
        <p:spPr bwMode="auto">
          <a:xfrm>
            <a:off x="4732063" y="908719"/>
            <a:ext cx="4273625" cy="1323439"/>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5" name="Rectangle 4"/>
          <p:cNvSpPr/>
          <p:nvPr/>
        </p:nvSpPr>
        <p:spPr>
          <a:xfrm>
            <a:off x="34336" y="2534161"/>
            <a:ext cx="4105616" cy="830997"/>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20.</a:t>
            </a:r>
            <a:r>
              <a:rPr lang="en-GB" sz="1600" dirty="0">
                <a:latin typeface="Calibri" panose="020F0502020204030204" pitchFamily="34" charset="0"/>
                <a:ea typeface="Times New Roman" panose="02020603050405020304" pitchFamily="18" charset="0"/>
                <a:cs typeface="Times New Roman" panose="02020603050405020304" pitchFamily="18" charset="0"/>
              </a:rPr>
              <a:t> Please s</a:t>
            </a:r>
            <a:r>
              <a:rPr lang="en-US" sz="1600" dirty="0">
                <a:latin typeface="Calibri" panose="020F0502020204030204" pitchFamily="34" charset="0"/>
                <a:ea typeface="Times New Roman" panose="02020603050405020304" pitchFamily="18" charset="0"/>
                <a:cs typeface="Times New Roman" panose="02020603050405020304" pitchFamily="18" charset="0"/>
              </a:rPr>
              <a:t>elect</a:t>
            </a:r>
            <a:r>
              <a:rPr lang="en-GB" sz="1600" dirty="0">
                <a:latin typeface="Calibri" panose="020F0502020204030204" pitchFamily="34" charset="0"/>
                <a:ea typeface="Times New Roman" panose="02020603050405020304" pitchFamily="18" charset="0"/>
                <a:cs typeface="Times New Roman" panose="02020603050405020304" pitchFamily="18" charset="0"/>
              </a:rPr>
              <a:t> ALL that apply. Details of adjusted dosages and therapies given can be stated in field 22.</a:t>
            </a:r>
            <a:endParaRPr lang="en-GB" sz="1600" dirty="0"/>
          </a:p>
        </p:txBody>
      </p:sp>
      <p:pic>
        <p:nvPicPr>
          <p:cNvPr id="10" name="Picture 9"/>
          <p:cNvPicPr/>
          <p:nvPr/>
        </p:nvPicPr>
        <p:blipFill rotWithShape="1">
          <a:blip r:embed="rId4">
            <a:extLst>
              <a:ext uri="{28A0092B-C50C-407E-A947-70E740481C1C}">
                <a14:useLocalDpi xmlns:a14="http://schemas.microsoft.com/office/drawing/2010/main" val="0"/>
              </a:ext>
            </a:extLst>
          </a:blip>
          <a:srcRect r="4616" b="1501"/>
          <a:stretch/>
        </p:blipFill>
        <p:spPr bwMode="auto">
          <a:xfrm>
            <a:off x="4732063" y="2319282"/>
            <a:ext cx="4273625" cy="2045822"/>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6" name="Rectangle 5"/>
          <p:cNvSpPr/>
          <p:nvPr/>
        </p:nvSpPr>
        <p:spPr>
          <a:xfrm>
            <a:off x="57248" y="4609610"/>
            <a:ext cx="4572000" cy="584775"/>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21.</a:t>
            </a:r>
            <a:r>
              <a:rPr lang="en-GB" sz="1600" dirty="0">
                <a:latin typeface="Calibri" panose="020F0502020204030204" pitchFamily="34" charset="0"/>
                <a:ea typeface="Times New Roman" panose="02020603050405020304" pitchFamily="18" charset="0"/>
                <a:cs typeface="Times New Roman" panose="02020603050405020304" pitchFamily="18" charset="0"/>
              </a:rPr>
              <a:t> List all test/laboratory findings relevant to the diagnosis.</a:t>
            </a:r>
            <a:endParaRPr lang="en-GB" sz="1600" dirty="0"/>
          </a:p>
        </p:txBody>
      </p:sp>
      <p:pic>
        <p:nvPicPr>
          <p:cNvPr id="12" name="Picture 11"/>
          <p:cNvPicPr/>
          <p:nvPr/>
        </p:nvPicPr>
        <p:blipFill rotWithShape="1">
          <a:blip r:embed="rId5">
            <a:extLst>
              <a:ext uri="{28A0092B-C50C-407E-A947-70E740481C1C}">
                <a14:useLocalDpi xmlns:a14="http://schemas.microsoft.com/office/drawing/2010/main" val="0"/>
              </a:ext>
            </a:extLst>
          </a:blip>
          <a:srcRect r="2189" b="-273"/>
          <a:stretch/>
        </p:blipFill>
        <p:spPr bwMode="auto">
          <a:xfrm>
            <a:off x="4732063" y="4365104"/>
            <a:ext cx="3152305" cy="2492896"/>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266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smtClean="0">
                <a:solidFill>
                  <a:srgbClr val="C00000"/>
                </a:solidFill>
              </a:rPr>
              <a:t>Using the Database </a:t>
            </a:r>
            <a:endParaRPr lang="en-US" sz="3600" b="1" dirty="0">
              <a:solidFill>
                <a:srgbClr val="C00000"/>
              </a:solidFill>
            </a:endParaRPr>
          </a:p>
        </p:txBody>
      </p:sp>
      <p:sp>
        <p:nvSpPr>
          <p:cNvPr id="2" name="Rectangle 1"/>
          <p:cNvSpPr/>
          <p:nvPr/>
        </p:nvSpPr>
        <p:spPr>
          <a:xfrm>
            <a:off x="160063" y="808126"/>
            <a:ext cx="4195913" cy="1077218"/>
          </a:xfrm>
          <a:prstGeom prst="rect">
            <a:avLst/>
          </a:prstGeom>
        </p:spPr>
        <p:txBody>
          <a:bodyPr wrap="square">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22.</a:t>
            </a:r>
            <a:r>
              <a:rPr lang="en-GB" sz="1600" dirty="0">
                <a:latin typeface="Calibri" panose="020F0502020204030204" pitchFamily="34" charset="0"/>
                <a:ea typeface="Times New Roman" panose="02020603050405020304" pitchFamily="18" charset="0"/>
                <a:cs typeface="Times New Roman" panose="02020603050405020304" pitchFamily="18" charset="0"/>
              </a:rPr>
              <a:t> Fully describe the nature, severity, cause and any other information that helps understanding of the SAE.  Describe the therapeutic measures taken and, if available, outcome details.</a:t>
            </a:r>
            <a:endParaRPr lang="en-GB" sz="1600" dirty="0"/>
          </a:p>
        </p:txBody>
      </p:sp>
      <p:sp>
        <p:nvSpPr>
          <p:cNvPr id="4" name="Rectangle 3"/>
          <p:cNvSpPr/>
          <p:nvPr/>
        </p:nvSpPr>
        <p:spPr>
          <a:xfrm>
            <a:off x="131527" y="2140259"/>
            <a:ext cx="4572000" cy="830997"/>
          </a:xfrm>
          <a:prstGeom prst="rect">
            <a:avLst/>
          </a:prstGeom>
        </p:spPr>
        <p:txBody>
          <a:bodyPr>
            <a:spAutoFit/>
          </a:bodyPr>
          <a:lstStyle/>
          <a:p>
            <a:pPr>
              <a:spcAft>
                <a:spcPts val="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23.</a:t>
            </a:r>
            <a:r>
              <a:rPr lang="en-GB" sz="1600" dirty="0">
                <a:latin typeface="Calibri" panose="020F0502020204030204" pitchFamily="34" charset="0"/>
                <a:ea typeface="Times New Roman" panose="02020603050405020304" pitchFamily="18" charset="0"/>
                <a:cs typeface="Times New Roman" panose="02020603050405020304" pitchFamily="18" charset="0"/>
              </a:rPr>
              <a:t> Please state full name and provide a direct telephone number at which you may be directly contacted.  </a:t>
            </a:r>
            <a:endParaRPr lang="en-GB" sz="16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134959" y="3443122"/>
            <a:ext cx="4572000" cy="338554"/>
          </a:xfrm>
          <a:prstGeom prst="rect">
            <a:avLst/>
          </a:prstGeom>
        </p:spPr>
        <p:txBody>
          <a:bodyPr>
            <a:spAutoFit/>
          </a:bodyPr>
          <a:lstStyle/>
          <a:p>
            <a:r>
              <a:rPr lang="en-GB" sz="1600" b="1" dirty="0">
                <a:latin typeface="Calibri" panose="020F0502020204030204" pitchFamily="34" charset="0"/>
                <a:ea typeface="Times New Roman" panose="02020603050405020304" pitchFamily="18" charset="0"/>
                <a:cs typeface="Times New Roman" panose="02020603050405020304" pitchFamily="18" charset="0"/>
              </a:rPr>
              <a:t>24.</a:t>
            </a:r>
            <a:r>
              <a:rPr lang="en-GB" sz="1600" dirty="0">
                <a:latin typeface="Calibri" panose="020F0502020204030204" pitchFamily="34" charset="0"/>
                <a:ea typeface="Times New Roman" panose="02020603050405020304" pitchFamily="18" charset="0"/>
                <a:cs typeface="Times New Roman" panose="02020603050405020304" pitchFamily="18" charset="0"/>
              </a:rPr>
              <a:t> T</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he </a:t>
            </a:r>
            <a:r>
              <a:rPr lang="en-GB" sz="1600" dirty="0">
                <a:latin typeface="Calibri" panose="020F0502020204030204" pitchFamily="34" charset="0"/>
                <a:ea typeface="Times New Roman" panose="02020603050405020304" pitchFamily="18" charset="0"/>
                <a:cs typeface="Times New Roman" panose="02020603050405020304" pitchFamily="18" charset="0"/>
              </a:rPr>
              <a:t>Principal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Investigator review the final report</a:t>
            </a:r>
            <a:endParaRPr lang="en-GB" sz="1600" dirty="0"/>
          </a:p>
        </p:txBody>
      </p:sp>
      <p:sp>
        <p:nvSpPr>
          <p:cNvPr id="11" name="Rectangle 10"/>
          <p:cNvSpPr/>
          <p:nvPr/>
        </p:nvSpPr>
        <p:spPr>
          <a:xfrm>
            <a:off x="124711" y="5682734"/>
            <a:ext cx="4572000" cy="338554"/>
          </a:xfrm>
          <a:prstGeom prst="rect">
            <a:avLst/>
          </a:prstGeom>
        </p:spPr>
        <p:txBody>
          <a:bodyPr>
            <a:spAutoFit/>
          </a:bodyPr>
          <a:lstStyle/>
          <a:p>
            <a:pPr>
              <a:spcAft>
                <a:spcPts val="0"/>
              </a:spcAft>
            </a:pPr>
            <a:r>
              <a:rPr lang="en-GB" sz="1600" b="1" dirty="0">
                <a:latin typeface="Calibri" panose="020F0502020204030204" pitchFamily="34" charset="0"/>
                <a:ea typeface="Times New Roman" panose="02020603050405020304" pitchFamily="18" charset="0"/>
                <a:cs typeface="Times New Roman" panose="02020603050405020304" pitchFamily="18" charset="0"/>
              </a:rPr>
              <a:t>25. </a:t>
            </a:r>
            <a:r>
              <a:rPr lang="en-GB" sz="1600" dirty="0">
                <a:latin typeface="Calibri" panose="020F0502020204030204" pitchFamily="34" charset="0"/>
                <a:ea typeface="Times New Roman" panose="02020603050405020304" pitchFamily="18" charset="0"/>
                <a:cs typeface="Times New Roman" panose="02020603050405020304" pitchFamily="18" charset="0"/>
              </a:rPr>
              <a:t>Please enter the date this form was completed.</a:t>
            </a:r>
            <a:endParaRPr lang="en-GB" sz="1600" dirty="0">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860032" y="801503"/>
            <a:ext cx="4230530" cy="970726"/>
          </a:xfrm>
          <a:prstGeom prst="rect">
            <a:avLst/>
          </a:prstGeom>
        </p:spPr>
      </p:pic>
      <p:pic>
        <p:nvPicPr>
          <p:cNvPr id="14" name="Picture 13"/>
          <p:cNvPicPr/>
          <p:nvPr/>
        </p:nvPicPr>
        <p:blipFill rotWithShape="1">
          <a:blip r:embed="rId4">
            <a:extLst>
              <a:ext uri="{28A0092B-C50C-407E-A947-70E740481C1C}">
                <a14:useLocalDpi xmlns:a14="http://schemas.microsoft.com/office/drawing/2010/main" val="0"/>
              </a:ext>
            </a:extLst>
          </a:blip>
          <a:srcRect t="-1" r="3910" b="3501"/>
          <a:stretch/>
        </p:blipFill>
        <p:spPr bwMode="auto">
          <a:xfrm>
            <a:off x="4860032" y="1885344"/>
            <a:ext cx="4230530" cy="1294761"/>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5" name="Picture 14"/>
          <p:cNvPicPr/>
          <p:nvPr/>
        </p:nvPicPr>
        <p:blipFill rotWithShape="1">
          <a:blip r:embed="rId5"/>
          <a:srcRect t="1" r="4381" b="3702"/>
          <a:stretch/>
        </p:blipFill>
        <p:spPr bwMode="auto">
          <a:xfrm>
            <a:off x="4860032" y="3368664"/>
            <a:ext cx="4230530" cy="1874762"/>
          </a:xfrm>
          <a:prstGeom prst="rect">
            <a:avLst/>
          </a:prstGeom>
          <a:ln>
            <a:solidFill>
              <a:schemeClr val="accent1"/>
            </a:solidFill>
          </a:ln>
          <a:extLst>
            <a:ext uri="{53640926-AAD7-44D8-BBD7-CCE9431645EC}">
              <a14:shadowObscured xmlns:a14="http://schemas.microsoft.com/office/drawing/2010/main"/>
            </a:ext>
          </a:extLst>
        </p:spPr>
      </p:pic>
      <p:pic>
        <p:nvPicPr>
          <p:cNvPr id="17" name="Picture 16"/>
          <p:cNvPicPr/>
          <p:nvPr/>
        </p:nvPicPr>
        <p:blipFill rotWithShape="1">
          <a:blip r:embed="rId6">
            <a:extLst>
              <a:ext uri="{28A0092B-C50C-407E-A947-70E740481C1C}">
                <a14:useLocalDpi xmlns:a14="http://schemas.microsoft.com/office/drawing/2010/main" val="0"/>
              </a:ext>
            </a:extLst>
          </a:blip>
          <a:srcRect l="1" r="4616" b="4675"/>
          <a:stretch/>
        </p:blipFill>
        <p:spPr bwMode="auto">
          <a:xfrm>
            <a:off x="4860032" y="5589240"/>
            <a:ext cx="4230530" cy="864096"/>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977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51520" y="6108"/>
            <a:ext cx="8640960" cy="2308324"/>
          </a:xfrm>
          <a:prstGeom prst="rect">
            <a:avLst/>
          </a:prstGeom>
          <a:noFill/>
          <a:ln w="9525">
            <a:noFill/>
            <a:miter lim="800000"/>
            <a:headEnd/>
            <a:tailEnd/>
          </a:ln>
          <a:effectLst/>
        </p:spPr>
        <p:txBody>
          <a:bodyPr wrap="square" anchor="ctr">
            <a:spAutoFit/>
          </a:bodyPr>
          <a:lstStyle/>
          <a:p>
            <a:pPr algn="just">
              <a:lnSpc>
                <a:spcPct val="150000"/>
              </a:lnSpc>
              <a:defRPr/>
            </a:pPr>
            <a:r>
              <a:rPr lang="en-GB" sz="3600" b="1" dirty="0" smtClean="0">
                <a:solidFill>
                  <a:srgbClr val="C00000"/>
                </a:solidFill>
                <a:latin typeface="Calibri" pitchFamily="34" charset="0"/>
                <a:ea typeface="Calibri" pitchFamily="34" charset="0"/>
                <a:cs typeface="Times New Roman" pitchFamily="18" charset="0"/>
              </a:rPr>
              <a:t>USE THIS </a:t>
            </a:r>
            <a:r>
              <a:rPr lang="en-GB" sz="3600" b="1" dirty="0">
                <a:solidFill>
                  <a:srgbClr val="C00000"/>
                </a:solidFill>
                <a:latin typeface="Calibri" pitchFamily="34" charset="0"/>
                <a:ea typeface="Calibri" pitchFamily="34" charset="0"/>
                <a:cs typeface="Times New Roman" pitchFamily="18" charset="0"/>
              </a:rPr>
              <a:t>PRESENTATION </a:t>
            </a:r>
            <a:r>
              <a:rPr lang="en-GB" sz="3600" b="1" dirty="0" smtClean="0">
                <a:solidFill>
                  <a:srgbClr val="C00000"/>
                </a:solidFill>
                <a:latin typeface="Calibri" pitchFamily="34" charset="0"/>
                <a:ea typeface="Calibri" pitchFamily="34" charset="0"/>
                <a:cs typeface="Times New Roman" pitchFamily="18" charset="0"/>
              </a:rPr>
              <a:t>WITH</a:t>
            </a:r>
            <a:r>
              <a:rPr lang="en-GB" sz="3600" b="1" dirty="0">
                <a:solidFill>
                  <a:srgbClr val="C00000"/>
                </a:solidFill>
                <a:latin typeface="Calibri" pitchFamily="34" charset="0"/>
                <a:ea typeface="Calibri" pitchFamily="34" charset="0"/>
                <a:cs typeface="Times New Roman" pitchFamily="18" charset="0"/>
              </a:rPr>
              <a:t>:</a:t>
            </a:r>
          </a:p>
          <a:p>
            <a:pPr marL="342900" indent="-342900">
              <a:lnSpc>
                <a:spcPct val="150000"/>
              </a:lnSpc>
              <a:buFont typeface="+mj-lt"/>
              <a:buAutoNum type="arabicPeriod"/>
              <a:defRPr/>
            </a:pPr>
            <a:r>
              <a:rPr lang="en-GB" sz="2000" dirty="0" smtClean="0">
                <a:latin typeface="+mn-lt"/>
                <a:ea typeface="Calibri" pitchFamily="34" charset="0"/>
                <a:cs typeface="Times New Roman" pitchFamily="18" charset="0"/>
              </a:rPr>
              <a:t>The Trial Protocol (</a:t>
            </a:r>
            <a:r>
              <a:rPr lang="en-GB" sz="2000" dirty="0">
                <a:latin typeface="+mn-lt"/>
                <a:ea typeface="Calibri" pitchFamily="34" charset="0"/>
                <a:cs typeface="Times New Roman" pitchFamily="18" charset="0"/>
              </a:rPr>
              <a:t>Section 2.9)</a:t>
            </a:r>
            <a:r>
              <a:rPr lang="en-GB" sz="2000" i="1" dirty="0">
                <a:latin typeface="+mn-lt"/>
                <a:ea typeface="Calibri" pitchFamily="34" charset="0"/>
                <a:cs typeface="Times New Roman" pitchFamily="18" charset="0"/>
              </a:rPr>
              <a:t> </a:t>
            </a:r>
            <a:r>
              <a:rPr lang="en-GB" sz="2000" dirty="0">
                <a:latin typeface="+mn-lt"/>
                <a:ea typeface="Calibri" pitchFamily="34" charset="0"/>
                <a:cs typeface="Times New Roman" pitchFamily="18" charset="0"/>
              </a:rPr>
              <a:t>and </a:t>
            </a:r>
          </a:p>
          <a:p>
            <a:pPr marL="342900" indent="-342900">
              <a:lnSpc>
                <a:spcPct val="150000"/>
              </a:lnSpc>
              <a:buFont typeface="+mj-lt"/>
              <a:buAutoNum type="arabicPeriod"/>
              <a:defRPr/>
            </a:pPr>
            <a:r>
              <a:rPr lang="en-GB" sz="2000" dirty="0">
                <a:latin typeface="+mn-lt"/>
                <a:ea typeface="Calibri" pitchFamily="34" charset="0"/>
                <a:cs typeface="Times New Roman" pitchFamily="18" charset="0"/>
              </a:rPr>
              <a:t>G</a:t>
            </a:r>
            <a:r>
              <a:rPr lang="en-US" sz="2000" dirty="0" err="1" smtClean="0">
                <a:latin typeface="+mn-lt"/>
                <a:ea typeface="Calibri" pitchFamily="34" charset="0"/>
                <a:cs typeface="Times New Roman" pitchFamily="18" charset="0"/>
              </a:rPr>
              <a:t>uidance</a:t>
            </a:r>
            <a:r>
              <a:rPr lang="en-US" sz="2000" dirty="0" smtClean="0">
                <a:latin typeface="+mn-lt"/>
                <a:ea typeface="Calibri" pitchFamily="34" charset="0"/>
                <a:cs typeface="Times New Roman" pitchFamily="18" charset="0"/>
              </a:rPr>
              <a:t> </a:t>
            </a:r>
            <a:r>
              <a:rPr lang="en-US" sz="2000" dirty="0">
                <a:latin typeface="+mn-lt"/>
                <a:ea typeface="Calibri" pitchFamily="34" charset="0"/>
                <a:cs typeface="Times New Roman" pitchFamily="18" charset="0"/>
              </a:rPr>
              <a:t>for investigators: </a:t>
            </a:r>
            <a:r>
              <a:rPr lang="en-US" sz="2000" dirty="0" smtClean="0">
                <a:latin typeface="+mn-lt"/>
                <a:ea typeface="Calibri" pitchFamily="34" charset="0"/>
                <a:cs typeface="Times New Roman" pitchFamily="18" charset="0"/>
              </a:rPr>
              <a:t>SERIOUS ADVERSE </a:t>
            </a:r>
            <a:r>
              <a:rPr lang="en-US" sz="2000" dirty="0">
                <a:latin typeface="+mn-lt"/>
                <a:ea typeface="Calibri" pitchFamily="34" charset="0"/>
                <a:cs typeface="Times New Roman" pitchFamily="18" charset="0"/>
              </a:rPr>
              <a:t>EVENT REPORTING AND COMPLETING THE REPORT FORM </a:t>
            </a:r>
            <a:r>
              <a:rPr lang="en-US" sz="2000" dirty="0" smtClean="0">
                <a:latin typeface="+mn-lt"/>
                <a:ea typeface="Calibri" pitchFamily="34" charset="0"/>
                <a:cs typeface="Times New Roman" pitchFamily="18" charset="0"/>
              </a:rPr>
              <a:t>(Folder 1, Section 7 “Adverse Events” in ISF)</a:t>
            </a:r>
            <a:endParaRPr lang="en-GB" sz="2000" dirty="0">
              <a:latin typeface="+mn-lt"/>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2420888"/>
            <a:ext cx="2376264" cy="4104456"/>
          </a:xfrm>
          <a:prstGeom prst="rect">
            <a:avLst/>
          </a:prstGeom>
          <a:ln w="3175" cap="sq">
            <a:solidFill>
              <a:srgbClr val="000000"/>
            </a:solidFill>
            <a:prstDash val="solid"/>
            <a:miter lim="800000"/>
          </a:ln>
          <a:effectLst/>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420888"/>
            <a:ext cx="2664296" cy="4104456"/>
          </a:xfrm>
          <a:prstGeom prst="rect">
            <a:avLst/>
          </a:prstGeom>
          <a:ln w="3175" cap="sq">
            <a:solidFill>
              <a:srgbClr val="000000"/>
            </a:solidFill>
            <a:prstDash val="solid"/>
            <a:miter lim="800000"/>
          </a:ln>
          <a:effectLst/>
        </p:spPr>
      </p:pic>
      <p:pic>
        <p:nvPicPr>
          <p:cNvPr id="2" name="Picture 1"/>
          <p:cNvPicPr>
            <a:picLocks noChangeAspect="1"/>
          </p:cNvPicPr>
          <p:nvPr/>
        </p:nvPicPr>
        <p:blipFill>
          <a:blip r:embed="rId4"/>
          <a:stretch>
            <a:fillRect/>
          </a:stretch>
        </p:blipFill>
        <p:spPr>
          <a:xfrm>
            <a:off x="353238" y="2316366"/>
            <a:ext cx="3030630" cy="42478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886700" cy="792088"/>
          </a:xfrm>
        </p:spPr>
        <p:txBody>
          <a:bodyPr/>
          <a:lstStyle/>
          <a:p>
            <a:pPr>
              <a:defRPr/>
            </a:pPr>
            <a:r>
              <a:rPr lang="en-GB" b="1" dirty="0" smtClean="0">
                <a:solidFill>
                  <a:srgbClr val="C00000"/>
                </a:solidFill>
              </a:rPr>
              <a:t>If Using Paper Form:</a:t>
            </a:r>
            <a:br>
              <a:rPr lang="en-GB" b="1" dirty="0" smtClean="0">
                <a:solidFill>
                  <a:srgbClr val="C00000"/>
                </a:solidFill>
              </a:rPr>
            </a:br>
            <a:endParaRPr lang="en-US" b="1" dirty="0">
              <a:solidFill>
                <a:srgbClr val="C00000"/>
              </a:solidFill>
            </a:endParaRPr>
          </a:p>
        </p:txBody>
      </p:sp>
      <p:pic>
        <p:nvPicPr>
          <p:cNvPr id="5" name="Content Placeholder 4" descr="Screen Clippi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9208"/>
          <a:stretch/>
        </p:blipFill>
        <p:spPr>
          <a:xfrm>
            <a:off x="437960" y="2708920"/>
            <a:ext cx="6870344" cy="151216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TextBox 3"/>
          <p:cNvSpPr txBox="1">
            <a:spLocks noChangeArrowheads="1"/>
          </p:cNvSpPr>
          <p:nvPr/>
        </p:nvSpPr>
        <p:spPr bwMode="auto">
          <a:xfrm>
            <a:off x="755576" y="1196752"/>
            <a:ext cx="6552728" cy="1077218"/>
          </a:xfrm>
          <a:prstGeom prst="rect">
            <a:avLst/>
          </a:prstGeom>
          <a:noFill/>
          <a:ln w="9525">
            <a:noFill/>
            <a:miter lim="800000"/>
            <a:headEnd/>
            <a:tailEnd/>
          </a:ln>
        </p:spPr>
        <p:txBody>
          <a:bodyPr wrap="square">
            <a:spAutoFit/>
          </a:bodyPr>
          <a:lstStyle/>
          <a:p>
            <a:pPr marL="285750" indent="-285750">
              <a:buClr>
                <a:srgbClr val="C00000"/>
              </a:buClr>
              <a:buFont typeface="Wingdings" panose="05000000000000000000" pitchFamily="2" charset="2"/>
              <a:buChar char="Ø"/>
            </a:pPr>
            <a:r>
              <a:rPr lang="en-GB" sz="1600" dirty="0" smtClean="0">
                <a:latin typeface="Calibri" pitchFamily="34" charset="0"/>
                <a:cs typeface="Calibri" pitchFamily="34" charset="0"/>
              </a:rPr>
              <a:t>The form is 3 pages-long</a:t>
            </a:r>
          </a:p>
          <a:p>
            <a:pPr marL="285750" indent="-285750">
              <a:buClr>
                <a:srgbClr val="C00000"/>
              </a:buClr>
              <a:buFont typeface="Wingdings" panose="05000000000000000000" pitchFamily="2" charset="2"/>
              <a:buChar char="Ø"/>
            </a:pPr>
            <a:r>
              <a:rPr lang="en-GB" sz="1600" dirty="0" smtClean="0">
                <a:latin typeface="Calibri" pitchFamily="34" charset="0"/>
                <a:cs typeface="Calibri" pitchFamily="34" charset="0"/>
              </a:rPr>
              <a:t>All </a:t>
            </a:r>
            <a:r>
              <a:rPr lang="en-GB" sz="1600" dirty="0">
                <a:latin typeface="Calibri" pitchFamily="34" charset="0"/>
                <a:cs typeface="Calibri" pitchFamily="34" charset="0"/>
              </a:rPr>
              <a:t>fields MUST be completed in the </a:t>
            </a:r>
            <a:r>
              <a:rPr lang="en-GB" sz="1600" dirty="0" smtClean="0">
                <a:latin typeface="Calibri" pitchFamily="34" charset="0"/>
                <a:cs typeface="Calibri" pitchFamily="34" charset="0"/>
              </a:rPr>
              <a:t>header on EACH page</a:t>
            </a:r>
            <a:endParaRPr lang="en-GB" sz="1600" dirty="0">
              <a:latin typeface="Calibri" pitchFamily="34" charset="0"/>
              <a:cs typeface="Calibri" pitchFamily="34" charset="0"/>
            </a:endParaRPr>
          </a:p>
          <a:p>
            <a:pPr marL="285750" indent="-285750">
              <a:buClr>
                <a:srgbClr val="C00000"/>
              </a:buClr>
              <a:buFont typeface="Wingdings" panose="05000000000000000000" pitchFamily="2" charset="2"/>
              <a:buChar char="Ø"/>
            </a:pPr>
            <a:r>
              <a:rPr lang="en-GB" sz="1600" dirty="0" smtClean="0">
                <a:latin typeface="Calibri" pitchFamily="34" charset="0"/>
                <a:cs typeface="Calibri" pitchFamily="34" charset="0"/>
              </a:rPr>
              <a:t>All 3 pages MUST be completed</a:t>
            </a:r>
          </a:p>
          <a:p>
            <a:pPr marL="285750" indent="-285750">
              <a:buClr>
                <a:srgbClr val="C00000"/>
              </a:buClr>
              <a:buFont typeface="Wingdings" panose="05000000000000000000" pitchFamily="2" charset="2"/>
              <a:buChar char="Ø"/>
            </a:pPr>
            <a:r>
              <a:rPr lang="en-GB" sz="1600" dirty="0"/>
              <a:t>ALL fields must be completed in legible writing and in ball pen ink. </a:t>
            </a:r>
            <a:endParaRPr lang="en-GB" sz="1600" dirty="0">
              <a:latin typeface="Calibri" pitchFamily="34" charset="0"/>
              <a:cs typeface="Calibri" pitchFamily="34" charset="0"/>
            </a:endParaRPr>
          </a:p>
        </p:txBody>
      </p:sp>
    </p:spTree>
    <p:extLst>
      <p:ext uri="{BB962C8B-B14F-4D97-AF65-F5344CB8AC3E}">
        <p14:creationId xmlns:p14="http://schemas.microsoft.com/office/powerpoint/2010/main" val="238847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5700"/>
            <a:ext cx="9144000" cy="615553"/>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400" b="1" dirty="0" smtClean="0">
                <a:solidFill>
                  <a:srgbClr val="C00000"/>
                </a:solidFill>
              </a:rPr>
              <a:t>How to make corrections on the AE report form</a:t>
            </a:r>
            <a:endParaRPr lang="en-US" sz="3400" b="1" dirty="0">
              <a:solidFill>
                <a:srgbClr val="C00000"/>
              </a:solidFill>
            </a:endParaRPr>
          </a:p>
        </p:txBody>
      </p:sp>
      <p:sp>
        <p:nvSpPr>
          <p:cNvPr id="6" name="Rectangle 5"/>
          <p:cNvSpPr/>
          <p:nvPr/>
        </p:nvSpPr>
        <p:spPr>
          <a:xfrm>
            <a:off x="259520" y="836712"/>
            <a:ext cx="4572000" cy="4770537"/>
          </a:xfrm>
          <a:prstGeom prst="rect">
            <a:avLst/>
          </a:prstGeom>
        </p:spPr>
        <p:txBody>
          <a:bodyPr>
            <a:spAutoFit/>
          </a:bodyPr>
          <a:lstStyle/>
          <a:p>
            <a:pPr>
              <a:spcAft>
                <a:spcPts val="0"/>
              </a:spcAft>
            </a:pPr>
            <a:r>
              <a:rPr lang="en-US"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HOW TO MAKE CORRECTIONS</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b="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On paper:</a:t>
            </a:r>
            <a:r>
              <a:rPr lang="en-US" sz="1600" dirty="0">
                <a:latin typeface="Times New Roman" panose="02020603050405020304" pitchFamily="18" charset="0"/>
                <a:ea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If you enter an incorrect value on the paper form:</a:t>
            </a:r>
            <a:endParaRPr lang="en-GB" sz="16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arenR"/>
            </a:pPr>
            <a:r>
              <a:rPr lang="en-US" sz="1600" dirty="0">
                <a:latin typeface="Calibri" panose="020F0502020204030204" pitchFamily="34" charset="0"/>
                <a:ea typeface="Calibri" panose="020F0502020204030204" pitchFamily="34" charset="0"/>
                <a:cs typeface="Times New Roman" panose="02020603050405020304" pitchFamily="18" charset="0"/>
              </a:rPr>
              <a:t>Draw a single line through the incorrect value so it is still visible </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LcParenR"/>
            </a:pPr>
            <a:r>
              <a:rPr lang="en-US" sz="1600" dirty="0">
                <a:latin typeface="Calibri" panose="020F0502020204030204" pitchFamily="34" charset="0"/>
                <a:ea typeface="Calibri" panose="020F0502020204030204" pitchFamily="34" charset="0"/>
                <a:cs typeface="Times New Roman" panose="02020603050405020304" pitchFamily="18" charset="0"/>
              </a:rPr>
              <a:t>enter the correct value alongside the value location</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lphaLcParenR"/>
            </a:pPr>
            <a:r>
              <a:rPr lang="en-US" sz="1600" dirty="0">
                <a:latin typeface="Calibri" panose="020F0502020204030204" pitchFamily="34" charset="0"/>
                <a:ea typeface="Calibri" panose="020F0502020204030204" pitchFamily="34" charset="0"/>
                <a:cs typeface="Times New Roman" panose="02020603050405020304" pitchFamily="18" charset="0"/>
              </a:rPr>
              <a:t>date and initial </a:t>
            </a:r>
            <a:r>
              <a:rPr lang="en-US" sz="1600" b="1" dirty="0">
                <a:latin typeface="Calibri" panose="020F0502020204030204" pitchFamily="34" charset="0"/>
                <a:ea typeface="Calibri" panose="020F0502020204030204" pitchFamily="34" charset="0"/>
                <a:cs typeface="Times New Roman" panose="02020603050405020304" pitchFamily="18" charset="0"/>
              </a:rPr>
              <a:t>each</a:t>
            </a:r>
            <a:r>
              <a:rPr lang="en-US" sz="1600" dirty="0">
                <a:latin typeface="Calibri" panose="020F0502020204030204" pitchFamily="34" charset="0"/>
                <a:ea typeface="Calibri" panose="020F0502020204030204" pitchFamily="34" charset="0"/>
                <a:cs typeface="Times New Roman" panose="02020603050405020304" pitchFamily="18" charset="0"/>
              </a:rPr>
              <a:t> change</a:t>
            </a:r>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b="1" dirty="0">
                <a:latin typeface="Calibri" panose="020F0502020204030204" pitchFamily="34" charset="0"/>
                <a:ea typeface="Times New Roman" panose="02020603050405020304" pitchFamily="18" charset="0"/>
                <a:cs typeface="Times New Roman" panose="02020603050405020304" pitchFamily="18" charset="0"/>
              </a:rPr>
              <a:t>Online:</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a)  Select the patient on the database and view the AE form</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b)  Select ‘edit AE’ option</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c)  Make the required changes </a:t>
            </a:r>
            <a:endParaRPr lang="en-GB" sz="1600" dirty="0">
              <a:latin typeface="Times New Roman" panose="02020603050405020304" pitchFamily="18" charset="0"/>
              <a:ea typeface="Times New Roman" panose="02020603050405020304" pitchFamily="18" charset="0"/>
            </a:endParaRPr>
          </a:p>
          <a:p>
            <a:pPr>
              <a:spcAft>
                <a:spcPts val="0"/>
              </a:spcAft>
            </a:pPr>
            <a:r>
              <a:rPr lang="en-US" sz="1600" dirty="0">
                <a:latin typeface="Calibri" panose="020F0502020204030204" pitchFamily="34" charset="0"/>
                <a:ea typeface="Times New Roman" panose="02020603050405020304" pitchFamily="18" charset="0"/>
                <a:cs typeface="Times New Roman" panose="02020603050405020304" pitchFamily="18" charset="0"/>
              </a:rPr>
              <a:t>d)  Complete the ‘reason for edit’ field and enter your unique pin (used for log in) before pressing ‘Submit’</a:t>
            </a:r>
            <a:endParaRPr lang="en-GB" sz="1600" dirty="0">
              <a:effectLst/>
              <a:latin typeface="Times New Roman" panose="02020603050405020304" pitchFamily="18" charset="0"/>
              <a:ea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831520" y="1628800"/>
            <a:ext cx="4122420" cy="10191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stretch>
            <a:fillRect/>
          </a:stretch>
        </p:blipFill>
        <p:spPr>
          <a:xfrm>
            <a:off x="4846383" y="3613138"/>
            <a:ext cx="4282753" cy="32391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827584" y="2420888"/>
            <a:ext cx="4532313" cy="1169987"/>
          </a:xfrm>
          <a:prstGeom prst="rect">
            <a:avLst/>
          </a:prstGeom>
          <a:noFill/>
          <a:ln w="9525">
            <a:noFill/>
            <a:miter lim="800000"/>
            <a:headEnd/>
            <a:tailEnd/>
          </a:ln>
        </p:spPr>
        <p:txBody>
          <a:bodyPr>
            <a:spAutoFit/>
          </a:bodyPr>
          <a:lstStyle/>
          <a:p>
            <a:pPr>
              <a:spcAft>
                <a:spcPts val="600"/>
              </a:spcAft>
            </a:pPr>
            <a:r>
              <a:rPr lang="en-GB" sz="2000" dirty="0">
                <a:latin typeface="Calibri" pitchFamily="34" charset="0"/>
                <a:ea typeface="Calibri" pitchFamily="34" charset="0"/>
                <a:cs typeface="Times New Roman" pitchFamily="18" charset="0"/>
              </a:rPr>
              <a:t>The form must be </a:t>
            </a:r>
          </a:p>
          <a:p>
            <a:pPr>
              <a:spcAft>
                <a:spcPts val="600"/>
              </a:spcAft>
            </a:pPr>
            <a:r>
              <a:rPr lang="en-GB" sz="2000" dirty="0">
                <a:latin typeface="Calibri" pitchFamily="34" charset="0"/>
                <a:ea typeface="Calibri" pitchFamily="34" charset="0"/>
                <a:cs typeface="Times New Roman" pitchFamily="18" charset="0"/>
              </a:rPr>
              <a:t>Faxed to </a:t>
            </a:r>
            <a:r>
              <a:rPr lang="en-GB" sz="2000" dirty="0">
                <a:solidFill>
                  <a:srgbClr val="C00000"/>
                </a:solidFill>
                <a:latin typeface="Calibri" pitchFamily="34" charset="0"/>
                <a:ea typeface="Calibri" pitchFamily="34" charset="0"/>
                <a:cs typeface="Times New Roman" pitchFamily="18" charset="0"/>
              </a:rPr>
              <a:t>+44(0)20 7299 4663</a:t>
            </a:r>
          </a:p>
          <a:p>
            <a:pPr>
              <a:spcAft>
                <a:spcPts val="600"/>
              </a:spcAft>
            </a:pPr>
            <a:r>
              <a:rPr lang="en-GB" sz="2000" dirty="0">
                <a:latin typeface="Calibri" pitchFamily="34" charset="0"/>
                <a:ea typeface="Calibri" pitchFamily="34" charset="0"/>
                <a:cs typeface="Times New Roman" pitchFamily="18" charset="0"/>
              </a:rPr>
              <a:t>or emailed to </a:t>
            </a:r>
            <a:r>
              <a:rPr lang="en-GB" sz="2000" dirty="0" smtClean="0">
                <a:solidFill>
                  <a:srgbClr val="C00000"/>
                </a:solidFill>
                <a:latin typeface="Calibri" pitchFamily="34" charset="0"/>
                <a:ea typeface="Calibri" pitchFamily="34" charset="0"/>
                <a:cs typeface="Times New Roman" pitchFamily="18" charset="0"/>
              </a:rPr>
              <a:t>statinwise@Lshtm.ac.uk</a:t>
            </a:r>
            <a:endParaRPr lang="en-US" sz="2000" dirty="0">
              <a:solidFill>
                <a:srgbClr val="C00000"/>
              </a:solidFill>
              <a:latin typeface="Calibri" pitchFamily="34" charset="0"/>
              <a:ea typeface="Calibri" pitchFamily="34" charset="0"/>
              <a:cs typeface="Times New Roman" pitchFamily="18" charset="0"/>
            </a:endParaRPr>
          </a:p>
        </p:txBody>
      </p:sp>
      <p:pic>
        <p:nvPicPr>
          <p:cNvPr id="4" name="Picture 2"/>
          <p:cNvPicPr>
            <a:picLocks noChangeAspect="1" noChangeArrowheads="1"/>
          </p:cNvPicPr>
          <p:nvPr/>
        </p:nvPicPr>
        <p:blipFill>
          <a:blip r:embed="rId2" cstate="print">
            <a:lum bright="30000"/>
          </a:blip>
          <a:srcRect/>
          <a:stretch>
            <a:fillRect/>
          </a:stretch>
        </p:blipFill>
        <p:spPr bwMode="auto">
          <a:xfrm>
            <a:off x="5580112" y="2132856"/>
            <a:ext cx="2921000" cy="1643062"/>
          </a:xfrm>
          <a:prstGeom prst="rect">
            <a:avLst/>
          </a:prstGeom>
          <a:noFill/>
          <a:ln w="9525">
            <a:noFill/>
            <a:miter lim="800000"/>
            <a:headEnd/>
            <a:tailEnd/>
          </a:ln>
          <a:effectLst>
            <a:outerShdw blurRad="127000" dist="127000" dir="2700000" algn="tl" rotWithShape="0">
              <a:prstClr val="black">
                <a:alpha val="40000"/>
              </a:prstClr>
            </a:outerShdw>
          </a:effectLst>
        </p:spPr>
      </p:pic>
      <p:sp>
        <p:nvSpPr>
          <p:cNvPr id="5" name="TextBox 4"/>
          <p:cNvSpPr txBox="1"/>
          <p:nvPr/>
        </p:nvSpPr>
        <p:spPr>
          <a:xfrm>
            <a:off x="2123728" y="5085184"/>
            <a:ext cx="4743450" cy="982663"/>
          </a:xfrm>
          <a:prstGeom prst="rect">
            <a:avLst/>
          </a:prstGeom>
          <a:solidFill>
            <a:schemeClr val="bg1"/>
          </a:solidFill>
          <a:ln>
            <a:solidFill>
              <a:srgbClr val="C00000"/>
            </a:solidFill>
          </a:ln>
          <a:effectLst>
            <a:outerShdw blurRad="127000" dist="127000" dir="2700000" algn="tl" rotWithShape="0">
              <a:prstClr val="black">
                <a:alpha val="40000"/>
              </a:prstClr>
            </a:outerShdw>
          </a:effectLst>
        </p:spPr>
        <p:txBody>
          <a:bodyPr tIns="144000" bIns="144000">
            <a:spAutoFit/>
          </a:bodyPr>
          <a:lstStyle/>
          <a:p>
            <a:pPr algn="ctr" fontAlgn="auto">
              <a:spcBef>
                <a:spcPts val="0"/>
              </a:spcBef>
              <a:spcAft>
                <a:spcPts val="600"/>
              </a:spcAft>
              <a:defRPr/>
            </a:pPr>
            <a:r>
              <a:rPr lang="en-GB" sz="2000" b="1" dirty="0">
                <a:solidFill>
                  <a:srgbClr val="C00000"/>
                </a:solidFill>
                <a:latin typeface="+mn-lt"/>
                <a:ea typeface="Calibri"/>
                <a:cs typeface="Times New Roman"/>
              </a:rPr>
              <a:t>Please </a:t>
            </a:r>
            <a:r>
              <a:rPr lang="en-GB" sz="2000" b="1">
                <a:solidFill>
                  <a:srgbClr val="C00000"/>
                </a:solidFill>
                <a:latin typeface="+mn-lt"/>
                <a:ea typeface="Calibri"/>
                <a:cs typeface="Times New Roman"/>
              </a:rPr>
              <a:t>store </a:t>
            </a:r>
            <a:r>
              <a:rPr lang="en-GB" sz="2000" b="1" smtClean="0">
                <a:solidFill>
                  <a:srgbClr val="C00000"/>
                </a:solidFill>
                <a:latin typeface="+mn-lt"/>
                <a:ea typeface="Calibri"/>
                <a:cs typeface="Times New Roman"/>
              </a:rPr>
              <a:t>any original </a:t>
            </a:r>
            <a:r>
              <a:rPr lang="en-GB" sz="2000" b="1" dirty="0" smtClean="0">
                <a:solidFill>
                  <a:srgbClr val="C00000"/>
                </a:solidFill>
                <a:latin typeface="+mn-lt"/>
                <a:ea typeface="Calibri"/>
                <a:cs typeface="Times New Roman"/>
              </a:rPr>
              <a:t>paper forms </a:t>
            </a:r>
            <a:r>
              <a:rPr lang="en-GB" sz="2000" b="1" dirty="0">
                <a:solidFill>
                  <a:srgbClr val="C00000"/>
                </a:solidFill>
                <a:latin typeface="+mn-lt"/>
                <a:ea typeface="Calibri"/>
                <a:cs typeface="Times New Roman"/>
              </a:rPr>
              <a:t>in </a:t>
            </a:r>
          </a:p>
          <a:p>
            <a:pPr algn="ctr" fontAlgn="auto">
              <a:spcBef>
                <a:spcPts val="0"/>
              </a:spcBef>
              <a:spcAft>
                <a:spcPts val="600"/>
              </a:spcAft>
              <a:defRPr/>
            </a:pPr>
            <a:r>
              <a:rPr lang="en-GB" sz="2000" b="1" dirty="0" smtClean="0">
                <a:solidFill>
                  <a:srgbClr val="C00000"/>
                </a:solidFill>
                <a:latin typeface="+mn-lt"/>
                <a:ea typeface="Calibri"/>
                <a:cs typeface="Times New Roman"/>
              </a:rPr>
              <a:t>Section 15 of the Investigator Site File</a:t>
            </a:r>
            <a:endParaRPr lang="en-US" sz="2000" b="1" dirty="0">
              <a:solidFill>
                <a:srgbClr val="C00000"/>
              </a:solidFill>
              <a:latin typeface="+mn-lt"/>
              <a:ea typeface="Calibri"/>
              <a:cs typeface="Times New Roman"/>
            </a:endParaRPr>
          </a:p>
        </p:txBody>
      </p:sp>
      <p:sp>
        <p:nvSpPr>
          <p:cNvPr id="8" name="TextBox 7"/>
          <p:cNvSpPr txBox="1"/>
          <p:nvPr/>
        </p:nvSpPr>
        <p:spPr>
          <a:xfrm>
            <a:off x="0" y="71414"/>
            <a:ext cx="9144000" cy="1446550"/>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4400" b="1" dirty="0">
                <a:solidFill>
                  <a:srgbClr val="C00000"/>
                </a:solidFill>
              </a:rPr>
              <a:t>How to </a:t>
            </a:r>
            <a:r>
              <a:rPr lang="en-GB" sz="4400" b="1" dirty="0" smtClean="0">
                <a:solidFill>
                  <a:srgbClr val="C00000"/>
                </a:solidFill>
              </a:rPr>
              <a:t>submit the paper </a:t>
            </a:r>
          </a:p>
          <a:p>
            <a:pPr algn="ctr">
              <a:defRPr/>
            </a:pPr>
            <a:r>
              <a:rPr lang="en-GB" sz="4400" b="1" dirty="0" smtClean="0">
                <a:solidFill>
                  <a:srgbClr val="C00000"/>
                </a:solidFill>
              </a:rPr>
              <a:t>reporting form</a:t>
            </a:r>
            <a:endParaRPr lang="en-US" sz="4400" b="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79512" y="1581473"/>
            <a:ext cx="8352928" cy="1477328"/>
          </a:xfrm>
          <a:prstGeom prst="rect">
            <a:avLst/>
          </a:prstGeom>
          <a:solidFill>
            <a:schemeClr val="bg1"/>
          </a:solidFill>
          <a:ln w="9525">
            <a:noFill/>
            <a:miter lim="800000"/>
            <a:headEnd/>
            <a:tailEnd/>
          </a:ln>
        </p:spPr>
        <p:txBody>
          <a:bodyPr wrap="square" anchor="ctr">
            <a:spAutoFit/>
          </a:bodyPr>
          <a:lstStyle/>
          <a:p>
            <a:pPr marL="270000" indent="-270000" algn="just" eaLnBrk="0" hangingPunct="0">
              <a:spcAft>
                <a:spcPts val="1200"/>
              </a:spcAft>
              <a:buClr>
                <a:srgbClr val="C00000"/>
              </a:buClr>
              <a:buFont typeface="Wingdings" pitchFamily="2" charset="2"/>
              <a:buChar char="Ø"/>
            </a:pPr>
            <a:r>
              <a:rPr lang="en-GB" sz="2000" dirty="0" smtClean="0">
                <a:latin typeface="Calibri" pitchFamily="34" charset="0"/>
                <a:ea typeface="Calibri" pitchFamily="34" charset="0"/>
                <a:cs typeface="Times New Roman" pitchFamily="18" charset="0"/>
              </a:rPr>
              <a:t>For serious adverse events that fulfil </a:t>
            </a:r>
            <a:r>
              <a:rPr lang="en-GB" sz="2000" b="1" dirty="0" smtClean="0">
                <a:latin typeface="Calibri" pitchFamily="34" charset="0"/>
                <a:ea typeface="Calibri" pitchFamily="34" charset="0"/>
                <a:cs typeface="Times New Roman" pitchFamily="18" charset="0"/>
              </a:rPr>
              <a:t>ANY</a:t>
            </a:r>
            <a:r>
              <a:rPr lang="en-GB" sz="2000" dirty="0" smtClean="0">
                <a:latin typeface="Calibri" pitchFamily="34" charset="0"/>
                <a:ea typeface="Calibri" pitchFamily="34" charset="0"/>
                <a:cs typeface="Times New Roman" pitchFamily="18" charset="0"/>
              </a:rPr>
              <a:t> of the seriousness criteria, </a:t>
            </a:r>
            <a:r>
              <a:rPr lang="en-GB" sz="2000" b="1" dirty="0" smtClean="0">
                <a:latin typeface="Calibri" pitchFamily="34" charset="0"/>
                <a:ea typeface="Calibri" pitchFamily="34" charset="0"/>
                <a:cs typeface="Times New Roman" pitchFamily="18" charset="0"/>
              </a:rPr>
              <a:t>all 3 pages </a:t>
            </a:r>
            <a:r>
              <a:rPr lang="en-GB" sz="2000" dirty="0" smtClean="0">
                <a:latin typeface="Calibri" pitchFamily="34" charset="0"/>
                <a:ea typeface="Calibri" pitchFamily="34" charset="0"/>
                <a:cs typeface="Times New Roman" pitchFamily="18" charset="0"/>
              </a:rPr>
              <a:t>of the form must be completed and sent to the CTU  </a:t>
            </a:r>
            <a:r>
              <a:rPr lang="en-GB" sz="2000" b="1" u="sng" dirty="0" smtClean="0">
                <a:latin typeface="Calibri" pitchFamily="34" charset="0"/>
                <a:ea typeface="Calibri" pitchFamily="34" charset="0"/>
                <a:cs typeface="Times New Roman" pitchFamily="18" charset="0"/>
              </a:rPr>
              <a:t>WITHIN 24 HOURS of you becoming aware of the event. </a:t>
            </a:r>
          </a:p>
          <a:p>
            <a:pPr marL="270000" indent="-270000" algn="just" eaLnBrk="0" hangingPunct="0">
              <a:spcAft>
                <a:spcPts val="1200"/>
              </a:spcAft>
              <a:buClr>
                <a:srgbClr val="C00000"/>
              </a:buClr>
              <a:buFont typeface="Wingdings" pitchFamily="2" charset="2"/>
              <a:buChar char="Ø"/>
            </a:pPr>
            <a:endParaRPr lang="en-GB" sz="2000" b="1" u="sng" dirty="0">
              <a:latin typeface="Calibri" pitchFamily="34" charset="0"/>
              <a:ea typeface="Calibri" pitchFamily="34" charset="0"/>
              <a:cs typeface="Times New Roman" pitchFamily="18" charset="0"/>
            </a:endParaRPr>
          </a:p>
        </p:txBody>
      </p:sp>
      <p:sp>
        <p:nvSpPr>
          <p:cNvPr id="4" name="TextBox 3"/>
          <p:cNvSpPr txBox="1"/>
          <p:nvPr/>
        </p:nvSpPr>
        <p:spPr>
          <a:xfrm>
            <a:off x="0" y="129649"/>
            <a:ext cx="9144000" cy="707886"/>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4000" b="1" dirty="0">
                <a:solidFill>
                  <a:srgbClr val="C00000"/>
                </a:solidFill>
              </a:rPr>
              <a:t>Reporting </a:t>
            </a:r>
            <a:r>
              <a:rPr lang="en-GB" sz="4000" b="1" dirty="0" smtClean="0">
                <a:solidFill>
                  <a:srgbClr val="C00000"/>
                </a:solidFill>
              </a:rPr>
              <a:t>Serious Adverse </a:t>
            </a:r>
            <a:r>
              <a:rPr lang="en-GB" sz="4000" b="1" dirty="0">
                <a:solidFill>
                  <a:srgbClr val="C00000"/>
                </a:solidFill>
              </a:rPr>
              <a:t>Events</a:t>
            </a:r>
            <a:endParaRPr lang="en-US" sz="4000" b="1" dirty="0">
              <a:solidFill>
                <a:srgbClr val="C00000"/>
              </a:solidFill>
            </a:endParaRPr>
          </a:p>
        </p:txBody>
      </p:sp>
      <p:sp>
        <p:nvSpPr>
          <p:cNvPr id="6" name="Rectangle 5"/>
          <p:cNvSpPr/>
          <p:nvPr/>
        </p:nvSpPr>
        <p:spPr>
          <a:xfrm>
            <a:off x="1187624" y="4653136"/>
            <a:ext cx="6984776" cy="769441"/>
          </a:xfrm>
          <a:prstGeom prst="rect">
            <a:avLst/>
          </a:prstGeom>
          <a:solidFill>
            <a:srgbClr val="C00000"/>
          </a:solidFill>
          <a:effectLst/>
          <a:scene3d>
            <a:camera prst="orthographicFront"/>
            <a:lightRig rig="threePt" dir="t"/>
          </a:scene3d>
          <a:sp3d>
            <a:bevelT/>
          </a:sp3d>
        </p:spPr>
        <p:txBody>
          <a:bodyPr wrap="square">
            <a:spAutoFit/>
          </a:bodyPr>
          <a:lstStyle/>
          <a:p>
            <a:pPr algn="ctr" eaLnBrk="0" hangingPunct="0">
              <a:spcAft>
                <a:spcPts val="0"/>
              </a:spcAft>
              <a:buClr>
                <a:srgbClr val="C00000"/>
              </a:buClr>
              <a:defRPr/>
            </a:pPr>
            <a:r>
              <a:rPr lang="en-GB" sz="2200" b="1" dirty="0">
                <a:solidFill>
                  <a:schemeClr val="bg1"/>
                </a:solidFill>
                <a:latin typeface="+mn-lt"/>
                <a:ea typeface="Calibri" pitchFamily="34" charset="0"/>
                <a:cs typeface="Times New Roman" pitchFamily="18" charset="0"/>
              </a:rPr>
              <a:t>If in doubt: Please report or call </a:t>
            </a:r>
            <a:r>
              <a:rPr lang="en-GB" sz="2200" b="1" dirty="0" smtClean="0">
                <a:solidFill>
                  <a:schemeClr val="bg1"/>
                </a:solidFill>
                <a:latin typeface="+mn-lt"/>
                <a:ea typeface="Calibri" pitchFamily="34" charset="0"/>
                <a:cs typeface="Times New Roman" pitchFamily="18" charset="0"/>
              </a:rPr>
              <a:t> </a:t>
            </a:r>
            <a:endParaRPr lang="en-GB" sz="2200" b="1" dirty="0">
              <a:solidFill>
                <a:schemeClr val="bg1"/>
              </a:solidFill>
              <a:latin typeface="+mn-lt"/>
              <a:ea typeface="Calibri" pitchFamily="34" charset="0"/>
              <a:cs typeface="Times New Roman" pitchFamily="18" charset="0"/>
            </a:endParaRPr>
          </a:p>
          <a:p>
            <a:pPr algn="ctr" eaLnBrk="0" hangingPunct="0">
              <a:spcAft>
                <a:spcPts val="0"/>
              </a:spcAft>
              <a:buClr>
                <a:srgbClr val="C00000"/>
              </a:buClr>
              <a:defRPr/>
            </a:pPr>
            <a:r>
              <a:rPr lang="en-GB" sz="2200" b="1" dirty="0" smtClean="0">
                <a:solidFill>
                  <a:schemeClr val="bg1"/>
                </a:solidFill>
                <a:latin typeface="+mn-lt"/>
                <a:ea typeface="Calibri" pitchFamily="34" charset="0"/>
                <a:cs typeface="Times New Roman" pitchFamily="18" charset="0"/>
              </a:rPr>
              <a:t>us for </a:t>
            </a:r>
            <a:r>
              <a:rPr lang="en-GB" sz="2200" b="1" dirty="0">
                <a:solidFill>
                  <a:schemeClr val="bg1"/>
                </a:solidFill>
                <a:latin typeface="+mn-lt"/>
                <a:ea typeface="Calibri" pitchFamily="34" charset="0"/>
                <a:cs typeface="Times New Roman" pitchFamily="18" charset="0"/>
              </a:rPr>
              <a:t>advice </a:t>
            </a:r>
            <a:endParaRPr lang="en-GB" sz="2200" b="1" dirty="0">
              <a:solidFill>
                <a:schemeClr val="bg1"/>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1186977" y="3926810"/>
            <a:ext cx="6912767" cy="1661993"/>
          </a:xfrm>
          <a:prstGeom prst="rect">
            <a:avLst/>
          </a:prstGeom>
          <a:noFill/>
          <a:ln w="9525" algn="ctr">
            <a:noFill/>
            <a:miter lim="800000"/>
            <a:headEnd/>
            <a:tailEnd/>
          </a:ln>
        </p:spPr>
        <p:txBody>
          <a:bodyPr wrap="square" lIns="0" tIns="0" rIns="0" bIns="0">
            <a:spAutoFit/>
          </a:bodyPr>
          <a:lstStyle/>
          <a:p>
            <a:pPr algn="ctr" defTabSz="846138"/>
            <a:r>
              <a:rPr lang="en-GB" dirty="0" smtClean="0">
                <a:latin typeface="Calibri" pitchFamily="34" charset="0"/>
              </a:rPr>
              <a:t>London </a:t>
            </a:r>
            <a:r>
              <a:rPr lang="en-GB" dirty="0">
                <a:latin typeface="Calibri" pitchFamily="34" charset="0"/>
              </a:rPr>
              <a:t>School of Hygiene &amp; Tropical Medicine</a:t>
            </a:r>
          </a:p>
          <a:p>
            <a:pPr algn="ctr" defTabSz="846138"/>
            <a:r>
              <a:rPr lang="en-GB" dirty="0" smtClean="0">
                <a:latin typeface="Calibri" pitchFamily="34" charset="0"/>
              </a:rPr>
              <a:t>Room 180, Keppel </a:t>
            </a:r>
            <a:r>
              <a:rPr lang="en-GB" dirty="0">
                <a:latin typeface="Calibri" pitchFamily="34" charset="0"/>
              </a:rPr>
              <a:t>Street, London WC1E 7HT</a:t>
            </a:r>
          </a:p>
          <a:p>
            <a:pPr algn="ctr" defTabSz="846138"/>
            <a:endParaRPr lang="en-GB" dirty="0">
              <a:latin typeface="Calibri" pitchFamily="34" charset="0"/>
            </a:endParaRPr>
          </a:p>
          <a:p>
            <a:pPr algn="ctr" defTabSz="846138"/>
            <a:r>
              <a:rPr lang="en-GB" dirty="0">
                <a:latin typeface="Calibri" pitchFamily="34" charset="0"/>
              </a:rPr>
              <a:t>Tel +44(0)20 7299 </a:t>
            </a:r>
            <a:r>
              <a:rPr lang="en-GB" dirty="0" smtClean="0">
                <a:latin typeface="Calibri" pitchFamily="34" charset="0"/>
              </a:rPr>
              <a:t>4684</a:t>
            </a:r>
          </a:p>
          <a:p>
            <a:pPr algn="ctr" defTabSz="846138"/>
            <a:r>
              <a:rPr lang="en-GB" dirty="0" smtClean="0">
                <a:latin typeface="Calibri" pitchFamily="34" charset="0"/>
              </a:rPr>
              <a:t>Fax </a:t>
            </a:r>
            <a:r>
              <a:rPr lang="en-GB" dirty="0">
                <a:latin typeface="Calibri" pitchFamily="34" charset="0"/>
              </a:rPr>
              <a:t>+44(0)20 7299 4663</a:t>
            </a:r>
          </a:p>
          <a:p>
            <a:pPr algn="ctr" defTabSz="846138"/>
            <a:r>
              <a:rPr lang="en-GB" dirty="0">
                <a:latin typeface="Calibri" pitchFamily="34" charset="0"/>
              </a:rPr>
              <a:t>Email: </a:t>
            </a:r>
            <a:r>
              <a:rPr lang="en-GB" dirty="0" smtClean="0">
                <a:latin typeface="Calibri" pitchFamily="34" charset="0"/>
              </a:rPr>
              <a:t>statinwise@Lshtm.ac.uk</a:t>
            </a:r>
            <a:endParaRPr lang="en-GB" dirty="0">
              <a:latin typeface="Calibri" pitchFamily="34" charset="0"/>
            </a:endParaRPr>
          </a:p>
        </p:txBody>
      </p:sp>
      <p:pic>
        <p:nvPicPr>
          <p:cNvPr id="7" name="Picture 6" descr="CTU_Colour_logo.gif"/>
          <p:cNvPicPr>
            <a:picLocks noChangeAspect="1"/>
          </p:cNvPicPr>
          <p:nvPr/>
        </p:nvPicPr>
        <p:blipFill>
          <a:blip r:embed="rId3" cstate="print"/>
          <a:stretch>
            <a:fillRect/>
          </a:stretch>
        </p:blipFill>
        <p:spPr>
          <a:xfrm>
            <a:off x="395536" y="5519886"/>
            <a:ext cx="1638300" cy="933450"/>
          </a:xfrm>
          <a:prstGeom prst="rect">
            <a:avLst/>
          </a:prstGeom>
        </p:spPr>
      </p:pic>
      <p:pic>
        <p:nvPicPr>
          <p:cNvPr id="8" name="Picture 7" descr="lshtm_logo_posters-black.tif"/>
          <p:cNvPicPr>
            <a:picLocks noChangeAspect="1"/>
          </p:cNvPicPr>
          <p:nvPr/>
        </p:nvPicPr>
        <p:blipFill>
          <a:blip r:embed="rId4" cstate="print"/>
          <a:stretch>
            <a:fillRect/>
          </a:stretch>
        </p:blipFill>
        <p:spPr>
          <a:xfrm>
            <a:off x="251520" y="205092"/>
            <a:ext cx="2111188" cy="110872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100" t="22301" r="1300" b="20999"/>
          <a:stretch/>
        </p:blipFill>
        <p:spPr>
          <a:xfrm>
            <a:off x="2699792" y="1920530"/>
            <a:ext cx="3744416"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5644168"/>
            <a:ext cx="2496312" cy="809168"/>
          </a:xfrm>
          <a:prstGeom prst="rect">
            <a:avLst/>
          </a:prstGeom>
        </p:spPr>
      </p:pic>
      <p:pic>
        <p:nvPicPr>
          <p:cNvPr id="4" name="Picture 3"/>
          <p:cNvPicPr>
            <a:picLocks noChangeAspect="1"/>
          </p:cNvPicPr>
          <p:nvPr/>
        </p:nvPicPr>
        <p:blipFill>
          <a:blip r:embed="rId7"/>
          <a:stretch>
            <a:fillRect/>
          </a:stretch>
        </p:blipFill>
        <p:spPr>
          <a:xfrm>
            <a:off x="6948264" y="188640"/>
            <a:ext cx="2101982" cy="1066296"/>
          </a:xfrm>
          <a:prstGeom prst="rect">
            <a:avLst/>
          </a:prstGeom>
        </p:spPr>
      </p:pic>
      <p:sp>
        <p:nvSpPr>
          <p:cNvPr id="5" name="TextBox 4"/>
          <p:cNvSpPr txBox="1"/>
          <p:nvPr/>
        </p:nvSpPr>
        <p:spPr>
          <a:xfrm>
            <a:off x="2798617" y="885590"/>
            <a:ext cx="3444095" cy="584775"/>
          </a:xfrm>
          <a:prstGeom prst="rect">
            <a:avLst/>
          </a:prstGeom>
          <a:noFill/>
        </p:spPr>
        <p:txBody>
          <a:bodyPr wrap="square" rtlCol="0">
            <a:spAutoFit/>
          </a:bodyPr>
          <a:lstStyle/>
          <a:p>
            <a:pPr algn="ctr"/>
            <a:r>
              <a:rPr lang="en-GB" sz="3200" b="1" dirty="0" smtClean="0"/>
              <a:t>CONTACT US </a:t>
            </a:r>
          </a:p>
        </p:txBody>
      </p:sp>
    </p:spTree>
    <p:extLst>
      <p:ext uri="{BB962C8B-B14F-4D97-AF65-F5344CB8AC3E}">
        <p14:creationId xmlns:p14="http://schemas.microsoft.com/office/powerpoint/2010/main" val="4557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0706"/>
            <a:ext cx="9144000" cy="553998"/>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000" b="1" dirty="0" err="1" smtClean="0">
                <a:solidFill>
                  <a:srgbClr val="C00000"/>
                </a:solidFill>
              </a:rPr>
              <a:t>StatinWISE</a:t>
            </a:r>
            <a:r>
              <a:rPr lang="en-GB" sz="3000" b="1" dirty="0" smtClean="0">
                <a:solidFill>
                  <a:srgbClr val="C00000"/>
                </a:solidFill>
              </a:rPr>
              <a:t> Definitions</a:t>
            </a:r>
            <a:endParaRPr lang="en-US" sz="3000" b="1"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682879947"/>
              </p:ext>
            </p:extLst>
          </p:nvPr>
        </p:nvGraphicFramePr>
        <p:xfrm>
          <a:off x="179513" y="861125"/>
          <a:ext cx="8712968" cy="1010920"/>
        </p:xfrm>
        <a:graphic>
          <a:graphicData uri="http://schemas.openxmlformats.org/drawingml/2006/table">
            <a:tbl>
              <a:tblPr firstRow="1" firstCol="1" bandRow="1"/>
              <a:tblGrid>
                <a:gridCol w="2629167">
                  <a:extLst>
                    <a:ext uri="{9D8B030D-6E8A-4147-A177-3AD203B41FA5}">
                      <a16:colId xmlns:a16="http://schemas.microsoft.com/office/drawing/2014/main" val="3458580918"/>
                    </a:ext>
                  </a:extLst>
                </a:gridCol>
                <a:gridCol w="6083801">
                  <a:extLst>
                    <a:ext uri="{9D8B030D-6E8A-4147-A177-3AD203B41FA5}">
                      <a16:colId xmlns:a16="http://schemas.microsoft.com/office/drawing/2014/main" val="3705085050"/>
                    </a:ext>
                  </a:extLst>
                </a:gridCol>
              </a:tblGrid>
              <a:tr h="714762">
                <a:tc>
                  <a:txBody>
                    <a:bodyPr/>
                    <a:lstStyle/>
                    <a:p>
                      <a:pPr>
                        <a:spcAft>
                          <a:spcPts val="0"/>
                        </a:spcAft>
                      </a:pPr>
                      <a:r>
                        <a:rPr lang="en-GB"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Adverse Event (AE) for </a:t>
                      </a:r>
                      <a:r>
                        <a:rPr lang="en-GB" sz="15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StatinWISE</a:t>
                      </a:r>
                      <a:r>
                        <a:rPr lang="en-GB" sz="1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trial</a:t>
                      </a:r>
                      <a:endParaRPr lang="en-GB" sz="1500" dirty="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Any untoward medical occurrence not listed in the Investigational Medicinal Product Dossier (IMPD) and/or </a:t>
                      </a:r>
                      <a:r>
                        <a:rPr lang="en-GB" sz="1600" dirty="0" err="1">
                          <a:effectLst/>
                          <a:latin typeface="Calibri" panose="020F0502020204030204" pitchFamily="34" charset="0"/>
                          <a:ea typeface="Calibri" panose="020F0502020204030204" pitchFamily="34" charset="0"/>
                          <a:cs typeface="Arial" panose="020B0604020202020204" pitchFamily="34" charset="0"/>
                        </a:rPr>
                        <a:t>SmPC</a:t>
                      </a:r>
                      <a:r>
                        <a:rPr lang="en-GB" sz="1600" dirty="0">
                          <a:effectLst/>
                          <a:latin typeface="Calibri" panose="020F0502020204030204" pitchFamily="34" charset="0"/>
                          <a:ea typeface="Calibri" panose="020F0502020204030204" pitchFamily="34" charset="0"/>
                          <a:cs typeface="Arial" panose="020B0604020202020204" pitchFamily="34" charset="0"/>
                        </a:rPr>
                        <a:t> for Atorvastatin 20 mg tablets affecting a trial participant during the course of the </a:t>
                      </a:r>
                      <a:r>
                        <a:rPr lang="en-GB" sz="1600" dirty="0" err="1">
                          <a:effectLst/>
                          <a:latin typeface="Calibri" panose="020F0502020204030204" pitchFamily="34" charset="0"/>
                          <a:ea typeface="Calibri" panose="020F0502020204030204" pitchFamily="34" charset="0"/>
                          <a:cs typeface="Arial" panose="020B0604020202020204" pitchFamily="34" charset="0"/>
                        </a:rPr>
                        <a:t>StatinWISE</a:t>
                      </a:r>
                      <a:r>
                        <a:rPr lang="en-GB" sz="1600" dirty="0">
                          <a:effectLst/>
                          <a:latin typeface="Calibri" panose="020F0502020204030204" pitchFamily="34" charset="0"/>
                          <a:ea typeface="Calibri" panose="020F0502020204030204" pitchFamily="34" charset="0"/>
                          <a:cs typeface="Arial" panose="020B0604020202020204" pitchFamily="34" charset="0"/>
                        </a:rPr>
                        <a:t> trial</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6074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42038650"/>
              </p:ext>
            </p:extLst>
          </p:nvPr>
        </p:nvGraphicFramePr>
        <p:xfrm>
          <a:off x="179513" y="1872045"/>
          <a:ext cx="8712967" cy="4797315"/>
        </p:xfrm>
        <a:graphic>
          <a:graphicData uri="http://schemas.openxmlformats.org/drawingml/2006/table">
            <a:tbl>
              <a:tblPr firstRow="1" firstCol="1" bandRow="1"/>
              <a:tblGrid>
                <a:gridCol w="2629166">
                  <a:extLst>
                    <a:ext uri="{9D8B030D-6E8A-4147-A177-3AD203B41FA5}">
                      <a16:colId xmlns:a16="http://schemas.microsoft.com/office/drawing/2014/main" val="1495892022"/>
                    </a:ext>
                  </a:extLst>
                </a:gridCol>
                <a:gridCol w="6083801">
                  <a:extLst>
                    <a:ext uri="{9D8B030D-6E8A-4147-A177-3AD203B41FA5}">
                      <a16:colId xmlns:a16="http://schemas.microsoft.com/office/drawing/2014/main" val="4111949698"/>
                    </a:ext>
                  </a:extLst>
                </a:gridCol>
              </a:tblGrid>
              <a:tr h="2656170">
                <a:tc>
                  <a:txBody>
                    <a:bodyPr/>
                    <a:lstStyle/>
                    <a:p>
                      <a:pPr algn="l">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Serious Adverse Event (SAE) </a:t>
                      </a:r>
                      <a:endParaRPr lang="en-GB" sz="1600" dirty="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A serious adverse event is any untoward medical occurrence not listed in the</a:t>
                      </a:r>
                      <a:r>
                        <a:rPr lang="en-GB" sz="1600" dirty="0">
                          <a:effectLst/>
                          <a:latin typeface="Calibri" panose="020F0502020204030204" pitchFamily="34" charset="0"/>
                          <a:ea typeface="Times New Roman" panose="02020603050405020304" pitchFamily="18" charset="0"/>
                          <a:cs typeface="Arial" panose="020B0604020202020204" pitchFamily="34" charset="0"/>
                        </a:rPr>
                        <a:t> </a:t>
                      </a:r>
                      <a:r>
                        <a:rPr lang="en-GB" sz="1600" dirty="0">
                          <a:effectLst/>
                          <a:latin typeface="Calibri" panose="020F0502020204030204" pitchFamily="34" charset="0"/>
                          <a:ea typeface="Calibri" panose="020F0502020204030204" pitchFamily="34" charset="0"/>
                          <a:cs typeface="Arial" panose="020B0604020202020204" pitchFamily="34" charset="0"/>
                        </a:rPr>
                        <a:t>in Investigational Medicinal Product Dossier (IMPD) and/or </a:t>
                      </a:r>
                      <a:r>
                        <a:rPr lang="en-GB" sz="1600" dirty="0" err="1">
                          <a:effectLst/>
                          <a:latin typeface="Calibri" panose="020F0502020204030204" pitchFamily="34" charset="0"/>
                          <a:ea typeface="Calibri" panose="020F0502020204030204" pitchFamily="34" charset="0"/>
                          <a:cs typeface="Arial" panose="020B0604020202020204" pitchFamily="34" charset="0"/>
                        </a:rPr>
                        <a:t>SmPC</a:t>
                      </a:r>
                      <a:r>
                        <a:rPr lang="en-GB" sz="1600" dirty="0">
                          <a:effectLst/>
                          <a:latin typeface="Calibri" panose="020F0502020204030204" pitchFamily="34" charset="0"/>
                          <a:ea typeface="Calibri" panose="020F0502020204030204" pitchFamily="34" charset="0"/>
                          <a:cs typeface="Arial" panose="020B0604020202020204" pitchFamily="34" charset="0"/>
                        </a:rPr>
                        <a:t> for Atorvastatin 20 mg tablets affecting a trial participant during the course of the </a:t>
                      </a:r>
                      <a:r>
                        <a:rPr lang="en-GB" sz="1600" dirty="0" err="1">
                          <a:effectLst/>
                          <a:latin typeface="Calibri" panose="020F0502020204030204" pitchFamily="34" charset="0"/>
                          <a:ea typeface="Calibri" panose="020F0502020204030204" pitchFamily="34" charset="0"/>
                          <a:cs typeface="Arial" panose="020B0604020202020204" pitchFamily="34" charset="0"/>
                        </a:rPr>
                        <a:t>StatinWISE</a:t>
                      </a:r>
                      <a:r>
                        <a:rPr lang="en-GB" sz="1600" dirty="0">
                          <a:effectLst/>
                          <a:latin typeface="Calibri" panose="020F0502020204030204" pitchFamily="34" charset="0"/>
                          <a:ea typeface="Calibri" panose="020F0502020204030204" pitchFamily="34" charset="0"/>
                          <a:cs typeface="Arial" panose="020B0604020202020204" pitchFamily="34" charset="0"/>
                        </a:rPr>
                        <a:t> trial that at any dose</a:t>
                      </a:r>
                      <a:endParaRPr lang="en-GB" sz="16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Clr>
                          <a:srgbClr val="943634"/>
                        </a:buClr>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results in death;</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943634"/>
                        </a:buClr>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is life-threatening;</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943634"/>
                        </a:buClr>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requires in-patient hospitalisation or prolongation of existing hospitalisation;</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943634"/>
                        </a:buClr>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results in persistent or significant disability/incapacity; or</a:t>
                      </a:r>
                      <a:endParaRPr lang="en-GB" sz="1600" dirty="0">
                        <a:effectLst/>
                        <a:latin typeface="Times New Roman" panose="02020603050405020304" pitchFamily="18" charset="0"/>
                        <a:ea typeface="Times New Roman" panose="02020603050405020304" pitchFamily="18" charset="0"/>
                      </a:endParaRPr>
                    </a:p>
                    <a:p>
                      <a:pPr marL="342900" lvl="0" indent="-342900">
                        <a:spcAft>
                          <a:spcPts val="0"/>
                        </a:spcAft>
                        <a:buClr>
                          <a:srgbClr val="943634"/>
                        </a:buClr>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is a congenital anomaly/birth defect</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217516"/>
                  </a:ext>
                </a:extLst>
              </a:tr>
              <a:tr h="544538">
                <a:tc>
                  <a:txBody>
                    <a:bodyPr/>
                    <a:lstStyle/>
                    <a:p>
                      <a:pPr algn="l">
                        <a:spcAft>
                          <a:spcPts val="0"/>
                        </a:spcAft>
                      </a:pPr>
                      <a:r>
                        <a:rPr lang="en-GB"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Adverse Reaction (AR) </a:t>
                      </a:r>
                      <a:endParaRPr lang="en-GB" sz="160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 adverse event when there is at least a possibility that it is causally linked to a trial drug or intervention</a:t>
                      </a:r>
                      <a:endParaRPr lang="en-GB" sz="1600" dirty="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865373"/>
                  </a:ext>
                </a:extLst>
              </a:tr>
              <a:tr h="544538">
                <a:tc>
                  <a:txBody>
                    <a:bodyPr/>
                    <a:lstStyle/>
                    <a:p>
                      <a:pPr algn="l">
                        <a:spcAft>
                          <a:spcPts val="0"/>
                        </a:spcAft>
                      </a:pPr>
                      <a:r>
                        <a:rPr lang="en-GB" sz="16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Serious Adverse Reaction (SAR) </a:t>
                      </a:r>
                      <a:endParaRPr lang="en-GB" sz="160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SAE that is thought to be causally linked to a trial drug or intervention</a:t>
                      </a:r>
                      <a:endParaRPr lang="en-GB" sz="160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89076"/>
                  </a:ext>
                </a:extLst>
              </a:tr>
              <a:tr h="1052069">
                <a:tc>
                  <a:txBody>
                    <a:bodyPr/>
                    <a:lstStyle/>
                    <a:p>
                      <a:pPr algn="l">
                        <a:spcAft>
                          <a:spcPts val="0"/>
                        </a:spcAft>
                      </a:pP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Suspected Unexpected Serious Adverse Reaction (SUSAR) </a:t>
                      </a:r>
                      <a:endParaRPr lang="en-GB" sz="1600" dirty="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An </a:t>
                      </a:r>
                      <a:r>
                        <a:rPr lang="en-GB" sz="1600" i="1" u="sng" dirty="0">
                          <a:effectLst/>
                          <a:latin typeface="Calibri" panose="020F0502020204030204" pitchFamily="34" charset="0"/>
                          <a:ea typeface="Calibri" panose="020F0502020204030204" pitchFamily="34" charset="0"/>
                          <a:cs typeface="Times New Roman" panose="02020603050405020304" pitchFamily="18" charset="0"/>
                        </a:rPr>
                        <a:t>unexpected</a:t>
                      </a:r>
                      <a:r>
                        <a:rPr lang="en-GB" sz="1600" dirty="0">
                          <a:effectLst/>
                          <a:latin typeface="Calibri" panose="020F0502020204030204" pitchFamily="34" charset="0"/>
                          <a:ea typeface="Calibri" panose="020F0502020204030204" pitchFamily="34" charset="0"/>
                          <a:cs typeface="Times New Roman" panose="02020603050405020304" pitchFamily="18" charset="0"/>
                        </a:rPr>
                        <a:t> occurrence of a SAR; there need only be an index of suspicion that the event is a previously unreported reaction to a trial drug or a previously reported but exaggerated or unexpectedly frequent adverse drug reaction.</a:t>
                      </a:r>
                      <a:endParaRPr lang="en-GB" sz="1600" dirty="0">
                        <a:effectLst/>
                        <a:latin typeface="Times New Roman" panose="02020603050405020304" pitchFamily="18" charset="0"/>
                        <a:ea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985939"/>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325563"/>
          </a:xfrm>
        </p:spPr>
        <p:txBody>
          <a:bodyPr/>
          <a:lstStyle/>
          <a:p>
            <a:r>
              <a:rPr lang="en-GB" b="1" dirty="0">
                <a:solidFill>
                  <a:srgbClr val="C00000"/>
                </a:solidFill>
              </a:rPr>
              <a:t>What should be reported </a:t>
            </a:r>
            <a:r>
              <a:rPr lang="en-GB" b="1" dirty="0" smtClean="0">
                <a:solidFill>
                  <a:srgbClr val="C00000"/>
                </a:solidFill>
              </a:rPr>
              <a:t>in </a:t>
            </a:r>
            <a:r>
              <a:rPr lang="en-GB" b="1" dirty="0">
                <a:solidFill>
                  <a:srgbClr val="C00000"/>
                </a:solidFill>
              </a:rPr>
              <a:t>the </a:t>
            </a:r>
            <a:r>
              <a:rPr lang="en-GB" b="1" dirty="0" err="1">
                <a:solidFill>
                  <a:srgbClr val="C00000"/>
                </a:solidFill>
              </a:rPr>
              <a:t>StatinWISE</a:t>
            </a:r>
            <a:r>
              <a:rPr lang="en-GB" b="1" dirty="0">
                <a:solidFill>
                  <a:srgbClr val="C00000"/>
                </a:solidFill>
              </a:rPr>
              <a:t> trial?</a:t>
            </a:r>
            <a:endParaRPr lang="en-GB" dirty="0"/>
          </a:p>
        </p:txBody>
      </p:sp>
      <p:sp>
        <p:nvSpPr>
          <p:cNvPr id="3" name="Content Placeholder 2"/>
          <p:cNvSpPr>
            <a:spLocks noGrp="1"/>
          </p:cNvSpPr>
          <p:nvPr>
            <p:ph idx="1"/>
          </p:nvPr>
        </p:nvSpPr>
        <p:spPr>
          <a:xfrm>
            <a:off x="611560" y="1916831"/>
            <a:ext cx="8047806" cy="4248473"/>
          </a:xfrm>
        </p:spPr>
        <p:txBody>
          <a:bodyPr/>
          <a:lstStyle/>
          <a:p>
            <a:pPr marL="0" indent="0" algn="ctr">
              <a:buNone/>
            </a:pPr>
            <a:r>
              <a:rPr lang="en-GB" sz="2400" b="1" dirty="0" smtClean="0">
                <a:solidFill>
                  <a:srgbClr val="C00000"/>
                </a:solidFill>
              </a:rPr>
              <a:t>Serious Adverse Events (SAE)</a:t>
            </a:r>
            <a:r>
              <a:rPr lang="en-GB" sz="2400" b="1" dirty="0" smtClean="0"/>
              <a:t> </a:t>
            </a:r>
            <a:r>
              <a:rPr lang="en-GB" sz="2400" dirty="0" smtClean="0"/>
              <a:t>are reported in the STATINWISE trial</a:t>
            </a:r>
          </a:p>
          <a:p>
            <a:pPr marL="0" indent="0" algn="ctr">
              <a:buNone/>
            </a:pPr>
            <a:endParaRPr lang="en-GB" sz="2400" dirty="0" smtClean="0"/>
          </a:p>
          <a:p>
            <a:pPr marL="0" indent="0">
              <a:spcAft>
                <a:spcPts val="0"/>
              </a:spcAft>
              <a:buNone/>
            </a:pPr>
            <a:r>
              <a:rPr lang="en-GB" sz="1600" dirty="0">
                <a:latin typeface="Calibri" panose="020F0502020204030204" pitchFamily="34" charset="0"/>
                <a:ea typeface="Calibri" panose="020F0502020204030204" pitchFamily="34" charset="0"/>
                <a:cs typeface="Arial" panose="020B0604020202020204" pitchFamily="34" charset="0"/>
              </a:rPr>
              <a:t>A serious adverse event is any untoward medical occurrence not listed in the</a:t>
            </a:r>
            <a:r>
              <a:rPr lang="en-GB" sz="1600" dirty="0">
                <a:latin typeface="Calibri" panose="020F0502020204030204" pitchFamily="34" charset="0"/>
                <a:ea typeface="Times New Roman" panose="02020603050405020304" pitchFamily="18" charset="0"/>
                <a:cs typeface="Arial" panose="020B0604020202020204" pitchFamily="34" charset="0"/>
              </a:rPr>
              <a:t> </a:t>
            </a:r>
            <a:r>
              <a:rPr lang="en-GB" sz="1600" dirty="0">
                <a:latin typeface="Calibri" panose="020F0502020204030204" pitchFamily="34" charset="0"/>
                <a:ea typeface="Calibri" panose="020F0502020204030204" pitchFamily="34" charset="0"/>
                <a:cs typeface="Arial" panose="020B0604020202020204" pitchFamily="34" charset="0"/>
              </a:rPr>
              <a:t>in Investigational Medicinal Product Dossier (IMPD) and/or </a:t>
            </a:r>
            <a:r>
              <a:rPr lang="en-GB" sz="1600" dirty="0" err="1">
                <a:latin typeface="Calibri" panose="020F0502020204030204" pitchFamily="34" charset="0"/>
                <a:ea typeface="Calibri" panose="020F0502020204030204" pitchFamily="34" charset="0"/>
                <a:cs typeface="Arial" panose="020B0604020202020204" pitchFamily="34" charset="0"/>
              </a:rPr>
              <a:t>SmPC</a:t>
            </a:r>
            <a:r>
              <a:rPr lang="en-GB" sz="1600" dirty="0">
                <a:latin typeface="Calibri" panose="020F0502020204030204" pitchFamily="34" charset="0"/>
                <a:ea typeface="Calibri" panose="020F0502020204030204" pitchFamily="34" charset="0"/>
                <a:cs typeface="Arial" panose="020B0604020202020204" pitchFamily="34" charset="0"/>
              </a:rPr>
              <a:t> for Atorvastatin 20 mg tablets affecting a trial participant during the course of the </a:t>
            </a:r>
            <a:r>
              <a:rPr lang="en-GB" sz="1600" dirty="0" err="1">
                <a:latin typeface="Calibri" panose="020F0502020204030204" pitchFamily="34" charset="0"/>
                <a:ea typeface="Calibri" panose="020F0502020204030204" pitchFamily="34" charset="0"/>
                <a:cs typeface="Arial" panose="020B0604020202020204" pitchFamily="34" charset="0"/>
              </a:rPr>
              <a:t>StatinWISE</a:t>
            </a:r>
            <a:r>
              <a:rPr lang="en-GB" sz="1600" dirty="0">
                <a:latin typeface="Calibri" panose="020F0502020204030204" pitchFamily="34" charset="0"/>
                <a:ea typeface="Calibri" panose="020F0502020204030204" pitchFamily="34" charset="0"/>
                <a:cs typeface="Arial" panose="020B0604020202020204" pitchFamily="34" charset="0"/>
              </a:rPr>
              <a:t> trial that at any dose</a:t>
            </a:r>
            <a:endParaRPr lang="en-GB" sz="1600" dirty="0">
              <a:latin typeface="Calibri" panose="020F0502020204030204" pitchFamily="34" charset="0"/>
              <a:ea typeface="Times New Roman" panose="02020603050405020304" pitchFamily="18" charset="0"/>
              <a:cs typeface="Arial" panose="020B0604020202020204" pitchFamily="34" charset="0"/>
            </a:endParaRPr>
          </a:p>
          <a:p>
            <a:pPr lvl="1">
              <a:spcAft>
                <a:spcPts val="0"/>
              </a:spcAft>
              <a:buClr>
                <a:srgbClr val="943634"/>
              </a:buClr>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results in death;</a:t>
            </a:r>
            <a:endParaRPr lang="en-GB" sz="1600" dirty="0">
              <a:latin typeface="Times New Roman" panose="02020603050405020304" pitchFamily="18" charset="0"/>
              <a:ea typeface="Times New Roman" panose="02020603050405020304" pitchFamily="18" charset="0"/>
            </a:endParaRPr>
          </a:p>
          <a:p>
            <a:pPr lvl="1">
              <a:spcAft>
                <a:spcPts val="0"/>
              </a:spcAft>
              <a:buClr>
                <a:srgbClr val="943634"/>
              </a:buClr>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is life-threatening;</a:t>
            </a:r>
            <a:endParaRPr lang="en-GB" sz="1600" dirty="0">
              <a:latin typeface="Times New Roman" panose="02020603050405020304" pitchFamily="18" charset="0"/>
              <a:ea typeface="Times New Roman" panose="02020603050405020304" pitchFamily="18" charset="0"/>
            </a:endParaRPr>
          </a:p>
          <a:p>
            <a:pPr lvl="1">
              <a:spcAft>
                <a:spcPts val="0"/>
              </a:spcAft>
              <a:buClr>
                <a:srgbClr val="943634"/>
              </a:buClr>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requires in-patient hospitalisation or prolongation of existing hospitalisation;</a:t>
            </a:r>
            <a:endParaRPr lang="en-GB" sz="1600" dirty="0">
              <a:latin typeface="Times New Roman" panose="02020603050405020304" pitchFamily="18" charset="0"/>
              <a:ea typeface="Times New Roman" panose="02020603050405020304" pitchFamily="18" charset="0"/>
            </a:endParaRPr>
          </a:p>
          <a:p>
            <a:pPr lvl="1">
              <a:spcAft>
                <a:spcPts val="0"/>
              </a:spcAft>
              <a:buClr>
                <a:srgbClr val="943634"/>
              </a:buClr>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results in persistent or significant disability/incapacity; or</a:t>
            </a:r>
            <a:endParaRPr lang="en-GB" sz="1600" dirty="0">
              <a:latin typeface="Times New Roman" panose="02020603050405020304" pitchFamily="18" charset="0"/>
              <a:ea typeface="Times New Roman" panose="02020603050405020304" pitchFamily="18" charset="0"/>
            </a:endParaRPr>
          </a:p>
          <a:p>
            <a:pPr lvl="1">
              <a:spcAft>
                <a:spcPts val="0"/>
              </a:spcAft>
              <a:buClr>
                <a:srgbClr val="943634"/>
              </a:buClr>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is a congenital anomaly/birth defect.</a:t>
            </a:r>
            <a:endParaRPr lang="en-GB" sz="1600" dirty="0">
              <a:latin typeface="Times New Roman" panose="02020603050405020304" pitchFamily="18" charset="0"/>
              <a:ea typeface="Times New Roman" panose="02020603050405020304" pitchFamily="18" charset="0"/>
            </a:endParaRPr>
          </a:p>
          <a:p>
            <a:pPr algn="just">
              <a:buFont typeface="Wingdings" panose="05000000000000000000" pitchFamily="2" charset="2"/>
              <a:buChar char="Ø"/>
            </a:pPr>
            <a:endParaRPr lang="en-GB" sz="2400" dirty="0"/>
          </a:p>
        </p:txBody>
      </p:sp>
    </p:spTree>
    <p:extLst>
      <p:ext uri="{BB962C8B-B14F-4D97-AF65-F5344CB8AC3E}">
        <p14:creationId xmlns:p14="http://schemas.microsoft.com/office/powerpoint/2010/main" val="3856014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332656"/>
            <a:ext cx="7886700" cy="1325563"/>
          </a:xfrm>
        </p:spPr>
        <p:txBody>
          <a:bodyPr/>
          <a:lstStyle/>
          <a:p>
            <a:r>
              <a:rPr lang="en-GB" b="1" dirty="0" smtClean="0">
                <a:solidFill>
                  <a:srgbClr val="C00000"/>
                </a:solidFill>
              </a:rPr>
              <a:t>When should SAEs be reported?</a:t>
            </a:r>
            <a:endParaRPr lang="en-GB" b="1" dirty="0">
              <a:solidFill>
                <a:srgbClr val="C00000"/>
              </a:solidFill>
            </a:endParaRPr>
          </a:p>
        </p:txBody>
      </p:sp>
      <p:sp>
        <p:nvSpPr>
          <p:cNvPr id="4" name="Content Placeholder 3"/>
          <p:cNvSpPr>
            <a:spLocks noGrp="1"/>
          </p:cNvSpPr>
          <p:nvPr>
            <p:ph sz="half" idx="1"/>
          </p:nvPr>
        </p:nvSpPr>
        <p:spPr>
          <a:xfrm>
            <a:off x="628650" y="1825625"/>
            <a:ext cx="8191822" cy="4351338"/>
          </a:xfrm>
        </p:spPr>
        <p:txBody>
          <a:bodyPr/>
          <a:lstStyle/>
          <a:p>
            <a:pPr>
              <a:buClr>
                <a:srgbClr val="C00000"/>
              </a:buClr>
              <a:buFont typeface="Wingdings" panose="05000000000000000000" pitchFamily="2" charset="2"/>
              <a:buChar char="Ø"/>
            </a:pPr>
            <a:r>
              <a:rPr lang="en-GB" dirty="0" smtClean="0"/>
              <a:t>Events are reportable from the point of Randomisation</a:t>
            </a:r>
          </a:p>
          <a:p>
            <a:pPr marL="0" indent="0">
              <a:buClr>
                <a:srgbClr val="C00000"/>
              </a:buClr>
              <a:buNone/>
            </a:pPr>
            <a:endParaRPr lang="en-GB" dirty="0"/>
          </a:p>
          <a:p>
            <a:pPr>
              <a:buClr>
                <a:srgbClr val="C00000"/>
              </a:buClr>
              <a:buFont typeface="Wingdings" panose="05000000000000000000" pitchFamily="2" charset="2"/>
              <a:buChar char="Ø"/>
            </a:pPr>
            <a:r>
              <a:rPr lang="en-GB" dirty="0" smtClean="0"/>
              <a:t>SAEs must be reported within 24 hours when the site becomes aware of them</a:t>
            </a:r>
          </a:p>
          <a:p>
            <a:pPr marL="0" indent="0">
              <a:buClr>
                <a:srgbClr val="C00000"/>
              </a:buClr>
              <a:buNone/>
            </a:pPr>
            <a:endParaRPr lang="en-GB" dirty="0" smtClean="0"/>
          </a:p>
          <a:p>
            <a:pPr>
              <a:buClr>
                <a:srgbClr val="C00000"/>
              </a:buClr>
              <a:buFont typeface="Wingdings" panose="05000000000000000000" pitchFamily="2" charset="2"/>
              <a:buChar char="Ø"/>
            </a:pPr>
            <a:r>
              <a:rPr lang="en-GB" dirty="0" smtClean="0"/>
              <a:t>PI must verify all SAEs</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869160"/>
            <a:ext cx="2628292" cy="1656184"/>
          </a:xfrm>
          <a:prstGeom prst="rect">
            <a:avLst/>
          </a:prstGeom>
          <a:ln w="3175">
            <a:solidFill>
              <a:schemeClr val="tx1"/>
            </a:solidFill>
          </a:ln>
          <a:scene3d>
            <a:camera prst="isometricOffAxis2Left"/>
            <a:lightRig rig="threePt" dir="t"/>
          </a:scene3d>
        </p:spPr>
      </p:pic>
    </p:spTree>
    <p:extLst>
      <p:ext uri="{BB962C8B-B14F-4D97-AF65-F5344CB8AC3E}">
        <p14:creationId xmlns:p14="http://schemas.microsoft.com/office/powerpoint/2010/main" val="91735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51" y="87533"/>
            <a:ext cx="8377299" cy="759618"/>
          </a:xfrm>
        </p:spPr>
        <p:txBody>
          <a:bodyPr/>
          <a:lstStyle/>
          <a:p>
            <a:r>
              <a:rPr lang="en-GB" sz="4000" b="1" dirty="0" smtClean="0">
                <a:solidFill>
                  <a:srgbClr val="C00000"/>
                </a:solidFill>
              </a:rPr>
              <a:t>How are SAEs reported?</a:t>
            </a:r>
            <a:endParaRPr lang="en-GB" sz="4000" b="1" dirty="0">
              <a:solidFill>
                <a:srgbClr val="C00000"/>
              </a:solidFill>
            </a:endParaRPr>
          </a:p>
        </p:txBody>
      </p:sp>
      <p:sp>
        <p:nvSpPr>
          <p:cNvPr id="3" name="Content Placeholder 2"/>
          <p:cNvSpPr>
            <a:spLocks noGrp="1"/>
          </p:cNvSpPr>
          <p:nvPr>
            <p:ph sz="half" idx="1"/>
          </p:nvPr>
        </p:nvSpPr>
        <p:spPr>
          <a:xfrm>
            <a:off x="611560" y="836713"/>
            <a:ext cx="7975798" cy="1656184"/>
          </a:xfrm>
        </p:spPr>
        <p:txBody>
          <a:bodyPr/>
          <a:lstStyle/>
          <a:p>
            <a:pPr>
              <a:buClr>
                <a:srgbClr val="C00000"/>
              </a:buClr>
              <a:buFont typeface="Wingdings" panose="05000000000000000000" pitchFamily="2" charset="2"/>
              <a:buChar char="Ø"/>
            </a:pPr>
            <a:r>
              <a:rPr lang="en-GB" sz="3000" dirty="0"/>
              <a:t>Complete the form online on the database </a:t>
            </a:r>
            <a:r>
              <a:rPr lang="en-GB" sz="3000" b="1" u="sng" dirty="0" smtClean="0"/>
              <a:t>OR</a:t>
            </a:r>
            <a:r>
              <a:rPr lang="en-GB" sz="3000" dirty="0" smtClean="0"/>
              <a:t> </a:t>
            </a:r>
          </a:p>
          <a:p>
            <a:pPr>
              <a:buClr>
                <a:srgbClr val="C00000"/>
              </a:buClr>
              <a:buFont typeface="Wingdings" panose="05000000000000000000" pitchFamily="2" charset="2"/>
              <a:buChar char="Ø"/>
            </a:pPr>
            <a:r>
              <a:rPr lang="en-GB" sz="3000" dirty="0" smtClean="0"/>
              <a:t>Complete the form provided in Section 7 of the Investigator Site File</a:t>
            </a:r>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780928"/>
            <a:ext cx="2709805" cy="3672408"/>
          </a:xfrm>
          <a:prstGeom prst="rect">
            <a:avLst/>
          </a:prstGeom>
          <a:ln w="3175" cap="sq">
            <a:solidFill>
              <a:srgbClr val="000000"/>
            </a:solidFill>
            <a:prstDash val="solid"/>
            <a:miter lim="800000"/>
          </a:ln>
          <a:effectLst/>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2780928"/>
            <a:ext cx="2723497" cy="3672408"/>
          </a:xfrm>
          <a:prstGeom prst="rect">
            <a:avLst/>
          </a:prstGeom>
          <a:ln w="3175">
            <a:solidFill>
              <a:schemeClr val="tx1"/>
            </a:solidFill>
          </a:ln>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2780928"/>
            <a:ext cx="2664296" cy="3672408"/>
          </a:xfrm>
          <a:prstGeom prst="rect">
            <a:avLst/>
          </a:prstGeom>
          <a:ln w="3175" cap="sq">
            <a:solidFill>
              <a:srgbClr val="000000"/>
            </a:solidFill>
            <a:prstDash val="solid"/>
            <a:miter lim="800000"/>
          </a:ln>
          <a:effectLst/>
        </p:spPr>
      </p:pic>
    </p:spTree>
    <p:extLst>
      <p:ext uri="{BB962C8B-B14F-4D97-AF65-F5344CB8AC3E}">
        <p14:creationId xmlns:p14="http://schemas.microsoft.com/office/powerpoint/2010/main" val="129251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2000" y="904875"/>
            <a:ext cx="8568472" cy="5847755"/>
          </a:xfrm>
          <a:prstGeom prst="rect">
            <a:avLst/>
          </a:prstGeom>
          <a:solidFill>
            <a:schemeClr val="bg1"/>
          </a:solidFill>
          <a:ln w="9525">
            <a:noFill/>
            <a:miter lim="800000"/>
            <a:headEnd/>
            <a:tailEnd/>
          </a:ln>
        </p:spPr>
        <p:txBody>
          <a:bodyPr wrap="square" anchor="t" anchorCtr="0">
            <a:spAutoFit/>
          </a:bodyPr>
          <a:lstStyle/>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All fields must be completed – do not leave blank fields. If the information is not known at the time of completing the form, write </a:t>
            </a:r>
            <a:r>
              <a:rPr lang="en-GB" b="1" dirty="0" smtClean="0">
                <a:latin typeface="+mn-lt"/>
                <a:ea typeface="Calibri" pitchFamily="34" charset="0"/>
                <a:cs typeface="Times New Roman" pitchFamily="18" charset="0"/>
              </a:rPr>
              <a:t>NK</a:t>
            </a:r>
            <a:r>
              <a:rPr lang="en-GB" dirty="0" smtClean="0">
                <a:latin typeface="+mn-lt"/>
                <a:ea typeface="Calibri" pitchFamily="34" charset="0"/>
                <a:cs typeface="Times New Roman" pitchFamily="18" charset="0"/>
              </a:rPr>
              <a:t> (not known) or </a:t>
            </a:r>
            <a:r>
              <a:rPr lang="en-GB" b="1" dirty="0" smtClean="0">
                <a:latin typeface="+mn-lt"/>
                <a:ea typeface="Calibri" pitchFamily="34" charset="0"/>
                <a:cs typeface="Times New Roman" pitchFamily="18" charset="0"/>
              </a:rPr>
              <a:t>NA</a:t>
            </a:r>
            <a:r>
              <a:rPr lang="en-GB" dirty="0" smtClean="0">
                <a:latin typeface="+mn-lt"/>
                <a:ea typeface="Calibri" pitchFamily="34" charset="0"/>
                <a:cs typeface="Times New Roman" pitchFamily="18" charset="0"/>
              </a:rPr>
              <a:t> (not applicable). </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The information supplied on the form must be consistent with the data recorded in the source data i.e. medical records and other data forms.</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The </a:t>
            </a:r>
            <a:r>
              <a:rPr lang="en-GB" b="1" dirty="0" smtClean="0">
                <a:latin typeface="+mn-lt"/>
                <a:ea typeface="Calibri" pitchFamily="34" charset="0"/>
                <a:cs typeface="Times New Roman" pitchFamily="18" charset="0"/>
              </a:rPr>
              <a:t>Initial</a:t>
            </a:r>
            <a:r>
              <a:rPr lang="en-GB" dirty="0" smtClean="0">
                <a:latin typeface="+mn-lt"/>
                <a:ea typeface="Calibri" pitchFamily="34" charset="0"/>
                <a:cs typeface="Times New Roman" pitchFamily="18" charset="0"/>
              </a:rPr>
              <a:t> form should be submitted even if there is only limited information. When any additional or relevant information becomes available, it should be submitted on </a:t>
            </a:r>
            <a:r>
              <a:rPr lang="en-GB" b="1" dirty="0" smtClean="0">
                <a:latin typeface="+mn-lt"/>
                <a:ea typeface="Calibri" pitchFamily="34" charset="0"/>
                <a:cs typeface="Times New Roman" pitchFamily="18" charset="0"/>
              </a:rPr>
              <a:t>follow-up </a:t>
            </a:r>
            <a:r>
              <a:rPr lang="en-GB" dirty="0" smtClean="0">
                <a:latin typeface="+mn-lt"/>
                <a:ea typeface="Calibri" pitchFamily="34" charset="0"/>
                <a:cs typeface="Times New Roman" pitchFamily="18" charset="0"/>
              </a:rPr>
              <a:t>report forms – there may be more than one follow-up form.  If the event is serious, then follow-up data must be sent to the CTU within 24 hours.</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In the </a:t>
            </a:r>
            <a:r>
              <a:rPr lang="en-GB" b="1" dirty="0" smtClean="0">
                <a:latin typeface="+mn-lt"/>
                <a:ea typeface="Calibri" pitchFamily="34" charset="0"/>
                <a:cs typeface="Times New Roman" pitchFamily="18" charset="0"/>
              </a:rPr>
              <a:t>follow-up</a:t>
            </a:r>
            <a:r>
              <a:rPr lang="en-GB" dirty="0" smtClean="0">
                <a:latin typeface="+mn-lt"/>
                <a:ea typeface="Calibri" pitchFamily="34" charset="0"/>
                <a:cs typeface="Times New Roman" pitchFamily="18" charset="0"/>
              </a:rPr>
              <a:t> report form, you must complete the header information (to identify the patient), the diagnosis must be completed (to identify the event) and </a:t>
            </a:r>
            <a:r>
              <a:rPr lang="en-GB" u="sng" dirty="0" smtClean="0">
                <a:latin typeface="+mn-lt"/>
                <a:ea typeface="Calibri" pitchFamily="34" charset="0"/>
                <a:cs typeface="Times New Roman" pitchFamily="18" charset="0"/>
              </a:rPr>
              <a:t>only new or corrected information must be reported</a:t>
            </a:r>
            <a:r>
              <a:rPr lang="en-GB" dirty="0" smtClean="0">
                <a:latin typeface="+mn-lt"/>
                <a:ea typeface="Calibri" pitchFamily="34" charset="0"/>
                <a:cs typeface="Times New Roman" pitchFamily="18" charset="0"/>
              </a:rPr>
              <a:t>. Please note that the information provided in the follow-up report form supersedes the information previously reported.</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The Initial report form should be submitted even if there is only limited information. When any additional or relevant information becomes available, it should be submitted to the CTU. If the form was initially submitted via the database, the form can be updated online. If the form was submitted on paper, additional forms can be submitted as follow-ups. </a:t>
            </a:r>
          </a:p>
          <a:p>
            <a:pPr marL="270000" indent="-270000" algn="just" eaLnBrk="0" hangingPunct="0">
              <a:spcAft>
                <a:spcPts val="1200"/>
              </a:spcAft>
              <a:buClr>
                <a:srgbClr val="C00000"/>
              </a:buClr>
              <a:buFont typeface="Wingdings" pitchFamily="2" charset="2"/>
              <a:buChar char="Ø"/>
              <a:defRPr/>
            </a:pPr>
            <a:endParaRPr lang="en-GB" dirty="0" smtClean="0">
              <a:latin typeface="+mn-lt"/>
              <a:ea typeface="Calibri" pitchFamily="34" charset="0"/>
              <a:cs typeface="Times New Roman" pitchFamily="18" charset="0"/>
            </a:endParaRPr>
          </a:p>
        </p:txBody>
      </p:sp>
      <p:sp>
        <p:nvSpPr>
          <p:cNvPr id="7" name="TextBox 6"/>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a:solidFill>
                  <a:srgbClr val="C00000"/>
                </a:solidFill>
              </a:rPr>
              <a:t>Reporting </a:t>
            </a:r>
            <a:r>
              <a:rPr lang="en-GB" sz="3600" b="1" dirty="0" smtClean="0">
                <a:solidFill>
                  <a:srgbClr val="C00000"/>
                </a:solidFill>
              </a:rPr>
              <a:t>Serious Adverse Events</a:t>
            </a:r>
            <a:endParaRPr lang="en-US" sz="3600" b="1" dirty="0">
              <a:solidFill>
                <a:srgbClr val="C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2000" y="904875"/>
            <a:ext cx="8568472" cy="4308872"/>
          </a:xfrm>
          <a:prstGeom prst="rect">
            <a:avLst/>
          </a:prstGeom>
          <a:solidFill>
            <a:schemeClr val="bg1"/>
          </a:solidFill>
          <a:ln w="9525">
            <a:noFill/>
            <a:miter lim="800000"/>
            <a:headEnd/>
            <a:tailEnd/>
          </a:ln>
        </p:spPr>
        <p:txBody>
          <a:bodyPr wrap="square" anchor="t" anchorCtr="0">
            <a:spAutoFit/>
          </a:bodyPr>
          <a:lstStyle/>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When </a:t>
            </a:r>
            <a:r>
              <a:rPr lang="en-GB" dirty="0">
                <a:latin typeface="+mn-lt"/>
                <a:ea typeface="Calibri" pitchFamily="34" charset="0"/>
                <a:cs typeface="Times New Roman" pitchFamily="18" charset="0"/>
              </a:rPr>
              <a:t>updating the online form or submitting a follow-up report, the diagnosis (question 6) must be entered (to identify the event) and only new or corrected information must be reported. If using paper forms, you must also complete the header information (to identify the patient). Please note that the information provided in follow-up reports supersedes the information previously reported.</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SAEs </a:t>
            </a:r>
            <a:r>
              <a:rPr lang="en-GB" dirty="0">
                <a:latin typeface="+mn-lt"/>
                <a:ea typeface="Calibri" pitchFamily="34" charset="0"/>
                <a:cs typeface="Times New Roman" pitchFamily="18" charset="0"/>
              </a:rPr>
              <a:t>that occur throughout the trial will be reported by the CTU to required authorities.</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Completed </a:t>
            </a:r>
            <a:r>
              <a:rPr lang="en-GB" dirty="0">
                <a:latin typeface="+mn-lt"/>
                <a:ea typeface="Calibri" pitchFamily="34" charset="0"/>
                <a:cs typeface="Times New Roman" pitchFamily="18" charset="0"/>
              </a:rPr>
              <a:t>paper forms can be sent by FAX to +44(0)20 7299 4663 or attached to an email and sent to statinwise@Lshtm.ac.uk</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All fields must be completed – do not leave blank fields. If the information is not known at the time of completing the form, write </a:t>
            </a:r>
            <a:r>
              <a:rPr lang="en-GB" b="1" dirty="0" smtClean="0">
                <a:latin typeface="+mn-lt"/>
                <a:ea typeface="Calibri" pitchFamily="34" charset="0"/>
                <a:cs typeface="Times New Roman" pitchFamily="18" charset="0"/>
              </a:rPr>
              <a:t>NK</a:t>
            </a:r>
            <a:r>
              <a:rPr lang="en-GB" dirty="0" smtClean="0">
                <a:latin typeface="+mn-lt"/>
                <a:ea typeface="Calibri" pitchFamily="34" charset="0"/>
                <a:cs typeface="Times New Roman" pitchFamily="18" charset="0"/>
              </a:rPr>
              <a:t> (not known) or </a:t>
            </a:r>
            <a:r>
              <a:rPr lang="en-GB" b="1" dirty="0" smtClean="0">
                <a:latin typeface="+mn-lt"/>
                <a:ea typeface="Calibri" pitchFamily="34" charset="0"/>
                <a:cs typeface="Times New Roman" pitchFamily="18" charset="0"/>
              </a:rPr>
              <a:t>NA</a:t>
            </a:r>
            <a:r>
              <a:rPr lang="en-GB" dirty="0" smtClean="0">
                <a:latin typeface="+mn-lt"/>
                <a:ea typeface="Calibri" pitchFamily="34" charset="0"/>
                <a:cs typeface="Times New Roman" pitchFamily="18" charset="0"/>
              </a:rPr>
              <a:t> (not applicable). </a:t>
            </a:r>
          </a:p>
          <a:p>
            <a:pPr marL="270000" indent="-270000" eaLnBrk="0" hangingPunct="0">
              <a:spcAft>
                <a:spcPts val="1200"/>
              </a:spcAft>
              <a:buClr>
                <a:srgbClr val="C00000"/>
              </a:buClr>
              <a:buFont typeface="Wingdings" pitchFamily="2" charset="2"/>
              <a:buChar char="Ø"/>
              <a:defRPr/>
            </a:pPr>
            <a:r>
              <a:rPr lang="en-GB" dirty="0" smtClean="0">
                <a:latin typeface="+mn-lt"/>
                <a:ea typeface="Calibri" pitchFamily="34" charset="0"/>
                <a:cs typeface="Times New Roman" pitchFamily="18" charset="0"/>
              </a:rPr>
              <a:t>The information supplied on the form must be consistent with the data recorded in the source data i.e. medical records and other data forms.</a:t>
            </a:r>
          </a:p>
        </p:txBody>
      </p:sp>
      <p:sp>
        <p:nvSpPr>
          <p:cNvPr id="7" name="TextBox 6"/>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a:solidFill>
                  <a:srgbClr val="C00000"/>
                </a:solidFill>
              </a:rPr>
              <a:t>Reporting Adverse </a:t>
            </a:r>
            <a:r>
              <a:rPr lang="en-GB" sz="3600" b="1" dirty="0" smtClean="0">
                <a:solidFill>
                  <a:srgbClr val="C00000"/>
                </a:solidFill>
              </a:rPr>
              <a:t>Events</a:t>
            </a:r>
            <a:endParaRPr lang="en-US" sz="3600" b="1" dirty="0">
              <a:solidFill>
                <a:srgbClr val="C00000"/>
              </a:solidFill>
            </a:endParaRPr>
          </a:p>
        </p:txBody>
      </p:sp>
    </p:spTree>
    <p:extLst>
      <p:ext uri="{BB962C8B-B14F-4D97-AF65-F5344CB8AC3E}">
        <p14:creationId xmlns:p14="http://schemas.microsoft.com/office/powerpoint/2010/main" val="4654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52000" y="904875"/>
            <a:ext cx="8568472" cy="2185214"/>
          </a:xfrm>
          <a:prstGeom prst="rect">
            <a:avLst/>
          </a:prstGeom>
          <a:solidFill>
            <a:schemeClr val="bg1"/>
          </a:solidFill>
          <a:ln w="9525">
            <a:noFill/>
            <a:miter lim="800000"/>
            <a:headEnd/>
            <a:tailEnd/>
          </a:ln>
        </p:spPr>
        <p:txBody>
          <a:bodyPr wrap="square" anchor="t" anchorCtr="0">
            <a:spAutoFit/>
          </a:bodyPr>
          <a:lstStyle/>
          <a:p>
            <a:pPr marL="270000" indent="-270000" eaLnBrk="0" hangingPunct="0">
              <a:spcAft>
                <a:spcPts val="1200"/>
              </a:spcAft>
              <a:buClr>
                <a:srgbClr val="C00000"/>
              </a:buClr>
              <a:buFont typeface="Wingdings" pitchFamily="2" charset="2"/>
              <a:buChar char="Ø"/>
              <a:defRPr/>
            </a:pPr>
            <a:r>
              <a:rPr lang="en-GB" dirty="0" smtClean="0">
                <a:ea typeface="Calibri" pitchFamily="34" charset="0"/>
                <a:cs typeface="Times New Roman" pitchFamily="18" charset="0"/>
              </a:rPr>
              <a:t>In </a:t>
            </a:r>
            <a:r>
              <a:rPr lang="en-GB" dirty="0">
                <a:ea typeface="Calibri" pitchFamily="34" charset="0"/>
                <a:cs typeface="Times New Roman" pitchFamily="18" charset="0"/>
              </a:rPr>
              <a:t>the </a:t>
            </a:r>
            <a:r>
              <a:rPr lang="en-GB" b="1" dirty="0">
                <a:ea typeface="Calibri" pitchFamily="34" charset="0"/>
                <a:cs typeface="Times New Roman" pitchFamily="18" charset="0"/>
              </a:rPr>
              <a:t>follow-up</a:t>
            </a:r>
            <a:r>
              <a:rPr lang="en-GB" dirty="0">
                <a:ea typeface="Calibri" pitchFamily="34" charset="0"/>
                <a:cs typeface="Times New Roman" pitchFamily="18" charset="0"/>
              </a:rPr>
              <a:t> report form, you must complete the header information (to identify the patient), the diagnosis must be completed (to identify the event) and </a:t>
            </a:r>
            <a:r>
              <a:rPr lang="en-GB" u="sng" dirty="0">
                <a:ea typeface="Calibri" pitchFamily="34" charset="0"/>
                <a:cs typeface="Times New Roman" pitchFamily="18" charset="0"/>
              </a:rPr>
              <a:t>only new or corrected information must be reported</a:t>
            </a:r>
            <a:r>
              <a:rPr lang="en-GB" dirty="0">
                <a:ea typeface="Calibri" pitchFamily="34" charset="0"/>
                <a:cs typeface="Times New Roman" pitchFamily="18" charset="0"/>
              </a:rPr>
              <a:t>. Please note that the information provided in the follow-up </a:t>
            </a:r>
            <a:r>
              <a:rPr lang="en-GB" dirty="0" smtClean="0">
                <a:ea typeface="Calibri" pitchFamily="34" charset="0"/>
                <a:cs typeface="Times New Roman" pitchFamily="18" charset="0"/>
              </a:rPr>
              <a:t>report </a:t>
            </a:r>
            <a:r>
              <a:rPr lang="en-GB" dirty="0">
                <a:ea typeface="Calibri" pitchFamily="34" charset="0"/>
                <a:cs typeface="Times New Roman" pitchFamily="18" charset="0"/>
              </a:rPr>
              <a:t>form supersedes the information previously reported.</a:t>
            </a:r>
          </a:p>
          <a:p>
            <a:pPr marL="285750" indent="-285750" eaLnBrk="0" hangingPunct="0">
              <a:spcAft>
                <a:spcPts val="600"/>
              </a:spcAft>
              <a:buClr>
                <a:srgbClr val="C00000"/>
              </a:buClr>
              <a:buFont typeface="Wingdings" panose="05000000000000000000" pitchFamily="2" charset="2"/>
              <a:buChar char="Ø"/>
              <a:defRPr/>
            </a:pPr>
            <a:r>
              <a:rPr lang="en-GB" b="1" dirty="0">
                <a:solidFill>
                  <a:srgbClr val="C00000"/>
                </a:solidFill>
                <a:latin typeface="Calibri" pitchFamily="34" charset="0"/>
                <a:ea typeface="Calibri" pitchFamily="34" charset="0"/>
                <a:cs typeface="Times New Roman" pitchFamily="18" charset="0"/>
              </a:rPr>
              <a:t>Completed forms can be sent by FAX to +44(0)20 7299 4663</a:t>
            </a:r>
            <a:r>
              <a:rPr lang="en-GB" dirty="0">
                <a:solidFill>
                  <a:srgbClr val="C00000"/>
                </a:solidFill>
                <a:latin typeface="Calibri" pitchFamily="34" charset="0"/>
                <a:ea typeface="Calibri" pitchFamily="34" charset="0"/>
                <a:cs typeface="Times New Roman" pitchFamily="18" charset="0"/>
              </a:rPr>
              <a:t> </a:t>
            </a:r>
            <a:r>
              <a:rPr lang="en-GB" b="1" dirty="0">
                <a:solidFill>
                  <a:srgbClr val="C00000"/>
                </a:solidFill>
                <a:latin typeface="Calibri" pitchFamily="34" charset="0"/>
                <a:ea typeface="Calibri" pitchFamily="34" charset="0"/>
                <a:cs typeface="Times New Roman" pitchFamily="18" charset="0"/>
              </a:rPr>
              <a:t>or as a scanned image/s attached to an email to </a:t>
            </a:r>
            <a:r>
              <a:rPr lang="en-GB" b="1" u="sng" dirty="0" smtClean="0">
                <a:solidFill>
                  <a:srgbClr val="C00000"/>
                </a:solidFill>
                <a:latin typeface="Calibri" pitchFamily="34" charset="0"/>
                <a:ea typeface="Calibri" pitchFamily="34" charset="0"/>
                <a:cs typeface="Times New Roman" pitchFamily="18" charset="0"/>
              </a:rPr>
              <a:t>statinwise@Lshtm.ac.uk</a:t>
            </a:r>
            <a:r>
              <a:rPr lang="en-GB" b="1" dirty="0" smtClean="0">
                <a:solidFill>
                  <a:srgbClr val="C00000"/>
                </a:solidFill>
                <a:latin typeface="Calibri" pitchFamily="34" charset="0"/>
                <a:ea typeface="Calibri" pitchFamily="34" charset="0"/>
                <a:cs typeface="Times New Roman" pitchFamily="18" charset="0"/>
              </a:rPr>
              <a:t> </a:t>
            </a:r>
            <a:endParaRPr lang="en-GB" dirty="0">
              <a:solidFill>
                <a:srgbClr val="C00000"/>
              </a:solidFill>
              <a:latin typeface="Calibri" pitchFamily="34" charset="0"/>
              <a:ea typeface="Calibri" pitchFamily="34" charset="0"/>
              <a:cs typeface="Times New Roman" pitchFamily="18" charset="0"/>
            </a:endParaRPr>
          </a:p>
        </p:txBody>
      </p:sp>
      <p:sp>
        <p:nvSpPr>
          <p:cNvPr id="5" name="Rectangle 4"/>
          <p:cNvSpPr/>
          <p:nvPr/>
        </p:nvSpPr>
        <p:spPr>
          <a:xfrm>
            <a:off x="827584" y="3573016"/>
            <a:ext cx="7344816" cy="1015663"/>
          </a:xfrm>
          <a:prstGeom prst="rect">
            <a:avLst/>
          </a:prstGeom>
          <a:solidFill>
            <a:srgbClr val="C00000"/>
          </a:solidFill>
          <a:ln>
            <a:solidFill>
              <a:schemeClr val="accent1"/>
            </a:solidFill>
          </a:ln>
          <a:effectLst/>
          <a:scene3d>
            <a:camera prst="orthographicFront"/>
            <a:lightRig rig="threePt" dir="t"/>
          </a:scene3d>
          <a:sp3d>
            <a:bevelT/>
          </a:sp3d>
        </p:spPr>
        <p:txBody>
          <a:bodyPr wrap="square">
            <a:spAutoFit/>
          </a:bodyPr>
          <a:lstStyle/>
          <a:p>
            <a:pPr algn="ctr" eaLnBrk="0" hangingPunct="0">
              <a:spcAft>
                <a:spcPts val="0"/>
              </a:spcAft>
              <a:defRPr/>
            </a:pPr>
            <a:r>
              <a:rPr lang="en-GB" sz="2000" b="1" dirty="0">
                <a:solidFill>
                  <a:schemeClr val="bg1"/>
                </a:solidFill>
                <a:latin typeface="+mn-lt"/>
                <a:ea typeface="Calibri" pitchFamily="34" charset="0"/>
                <a:cs typeface="Times New Roman" pitchFamily="18" charset="0"/>
              </a:rPr>
              <a:t>IF YOU NEED URGENT ADVICE ABOUT REPORTING AN ADVERSE EVENT PLEASE </a:t>
            </a:r>
            <a:r>
              <a:rPr lang="en-GB" sz="2000" b="1" dirty="0" smtClean="0">
                <a:solidFill>
                  <a:schemeClr val="bg1"/>
                </a:solidFill>
                <a:latin typeface="+mn-lt"/>
                <a:ea typeface="Calibri" pitchFamily="34" charset="0"/>
                <a:cs typeface="Times New Roman" pitchFamily="18" charset="0"/>
              </a:rPr>
              <a:t>CALL: +44 207 299 4684 (Mon-Fri, 9am-5pm) </a:t>
            </a:r>
          </a:p>
          <a:p>
            <a:pPr algn="ctr" eaLnBrk="0" hangingPunct="0">
              <a:spcAft>
                <a:spcPts val="0"/>
              </a:spcAft>
              <a:defRPr/>
            </a:pPr>
            <a:r>
              <a:rPr lang="en-GB" sz="2000" b="1" dirty="0" smtClean="0">
                <a:solidFill>
                  <a:schemeClr val="bg1"/>
                </a:solidFill>
                <a:latin typeface="+mn-lt"/>
                <a:ea typeface="Calibri" pitchFamily="34" charset="0"/>
                <a:cs typeface="Times New Roman" pitchFamily="18" charset="0"/>
              </a:rPr>
              <a:t>OR +44(0)7768 707500 (outside of office hours)</a:t>
            </a:r>
            <a:endParaRPr lang="en-GB" sz="2000" dirty="0">
              <a:solidFill>
                <a:schemeClr val="bg1"/>
              </a:solidFill>
              <a:latin typeface="+mn-lt"/>
            </a:endParaRPr>
          </a:p>
        </p:txBody>
      </p:sp>
      <p:sp>
        <p:nvSpPr>
          <p:cNvPr id="7" name="TextBox 6"/>
          <p:cNvSpPr txBox="1"/>
          <p:nvPr/>
        </p:nvSpPr>
        <p:spPr>
          <a:xfrm>
            <a:off x="0" y="71414"/>
            <a:ext cx="9144000" cy="646331"/>
          </a:xfrm>
          <a:prstGeom prst="rect">
            <a:avLst/>
          </a:prstGeom>
          <a:noFill/>
          <a:ln w="6350">
            <a:noFill/>
          </a:ln>
          <a:effectLst/>
        </p:spPr>
        <p:style>
          <a:lnRef idx="2">
            <a:schemeClr val="dk1">
              <a:shade val="50000"/>
            </a:schemeClr>
          </a:lnRef>
          <a:fillRef idx="1">
            <a:schemeClr val="dk1"/>
          </a:fillRef>
          <a:effectRef idx="0">
            <a:schemeClr val="dk1"/>
          </a:effectRef>
          <a:fontRef idx="minor">
            <a:schemeClr val="lt1"/>
          </a:fontRef>
        </p:style>
        <p:txBody>
          <a:bodyPr>
            <a:spAutoFit/>
          </a:bodyPr>
          <a:lstStyle/>
          <a:p>
            <a:pPr algn="ctr">
              <a:defRPr/>
            </a:pPr>
            <a:r>
              <a:rPr lang="en-GB" sz="3600" b="1" dirty="0">
                <a:solidFill>
                  <a:srgbClr val="C00000"/>
                </a:solidFill>
              </a:rPr>
              <a:t>Reporting Adverse </a:t>
            </a:r>
            <a:r>
              <a:rPr lang="en-GB" sz="3600" b="1" dirty="0" smtClean="0">
                <a:solidFill>
                  <a:srgbClr val="C00000"/>
                </a:solidFill>
              </a:rPr>
              <a:t>Events</a:t>
            </a:r>
            <a:endParaRPr lang="en-US" sz="3600" b="1" dirty="0">
              <a:solidFill>
                <a:srgbClr val="C00000"/>
              </a:solidFill>
            </a:endParaRPr>
          </a:p>
        </p:txBody>
      </p:sp>
    </p:spTree>
    <p:extLst>
      <p:ext uri="{BB962C8B-B14F-4D97-AF65-F5344CB8AC3E}">
        <p14:creationId xmlns:p14="http://schemas.microsoft.com/office/powerpoint/2010/main" val="1703292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C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2724</TotalTime>
  <Words>1581</Words>
  <Application>Microsoft Office PowerPoint</Application>
  <PresentationFormat>On-screen Show (4:3)</PresentationFormat>
  <Paragraphs>171</Paragraphs>
  <Slides>24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Symbol</vt:lpstr>
      <vt:lpstr>Times New Roman</vt:lpstr>
      <vt:lpstr>Wingdings</vt:lpstr>
      <vt:lpstr>TCC</vt:lpstr>
      <vt:lpstr>PowerPoint Presentation</vt:lpstr>
      <vt:lpstr>PowerPoint Presentation</vt:lpstr>
      <vt:lpstr>PowerPoint Presentation</vt:lpstr>
      <vt:lpstr>What should be reported in the StatinWISE trial?</vt:lpstr>
      <vt:lpstr>When should SAEs be reported?</vt:lpstr>
      <vt:lpstr>How are SAEs reported?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Using Paper Form: </vt:lpstr>
      <vt:lpstr>PowerPoint Presentation</vt:lpstr>
      <vt:lpstr>PowerPoint Presentation</vt:lpstr>
      <vt:lpstr>PowerPoint Presentation</vt:lpstr>
      <vt:lpstr>PowerPoint Presentation</vt:lpstr>
    </vt:vector>
  </TitlesOfParts>
  <Company>London School of Hygiene &amp; Tropical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Enph4039</dc:creator>
  <cp:lastModifiedBy>Kieran Brack</cp:lastModifiedBy>
  <cp:revision>306</cp:revision>
  <cp:lastPrinted>2016-11-22T11:35:24Z</cp:lastPrinted>
  <dcterms:created xsi:type="dcterms:W3CDTF">2009-07-07T14:26:15Z</dcterms:created>
  <dcterms:modified xsi:type="dcterms:W3CDTF">2017-11-21T12:18:07Z</dcterms:modified>
</cp:coreProperties>
</file>