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58" r:id="rId3"/>
    <p:sldId id="257" r:id="rId4"/>
    <p:sldId id="267" r:id="rId5"/>
    <p:sldId id="262" r:id="rId6"/>
    <p:sldId id="263" r:id="rId7"/>
    <p:sldId id="269" r:id="rId8"/>
    <p:sldId id="273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Miller" initials="LM" lastIdx="1" clrIdx="0">
    <p:extLst>
      <p:ext uri="{19B8F6BF-5375-455C-9EA6-DF929625EA0E}">
        <p15:presenceInfo xmlns:p15="http://schemas.microsoft.com/office/powerpoint/2012/main" userId="S-1-5-21-1149302403-3944600604-1635044949-4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E600-68F3-411D-9E14-BDFE6B16089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0DA27-D8C2-4F8F-90B3-A5D58E11B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8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3CCFA-4B64-468A-B792-20150B1BE50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FDDF6-7A3B-45E5-8E31-700560EE2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1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4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9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9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61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8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9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0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C75E-C64F-4DB9-A5F9-223A76C284AC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6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303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116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654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49" y="436755"/>
            <a:ext cx="1576487" cy="799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8303" y="3386280"/>
            <a:ext cx="76890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HOW TO ENTER END OF TRIAL DATA</a:t>
            </a:r>
            <a:endParaRPr lang="en-GB" sz="1200" dirty="0" smtClean="0"/>
          </a:p>
          <a:p>
            <a:pPr algn="ctr"/>
            <a:endParaRPr lang="en-GB" sz="1350" dirty="0" smtClean="0"/>
          </a:p>
          <a:p>
            <a:pPr algn="ctr"/>
            <a:endParaRPr lang="en-GB" sz="1350" dirty="0"/>
          </a:p>
          <a:p>
            <a:pPr algn="ctr"/>
            <a:endParaRPr lang="en-GB" sz="900" dirty="0" smtClean="0"/>
          </a:p>
          <a:p>
            <a:pPr algn="ctr"/>
            <a:endParaRPr lang="en-GB" sz="900" dirty="0"/>
          </a:p>
          <a:p>
            <a:pPr algn="ctr"/>
            <a:endParaRPr lang="en-GB" sz="900" dirty="0" smtClean="0"/>
          </a:p>
          <a:p>
            <a:pPr algn="ctr"/>
            <a:endParaRPr lang="en-GB" sz="900" dirty="0"/>
          </a:p>
          <a:p>
            <a:pPr algn="ctr"/>
            <a:endParaRPr lang="en-GB" sz="900" dirty="0" smtClean="0"/>
          </a:p>
          <a:p>
            <a:pPr algn="ctr"/>
            <a:r>
              <a:rPr lang="en-GB" sz="900" dirty="0" smtClean="0"/>
              <a:t>Trial </a:t>
            </a:r>
            <a:r>
              <a:rPr lang="en-GB" sz="900" dirty="0"/>
              <a:t>protocol code: ISRCTN30952488</a:t>
            </a:r>
          </a:p>
          <a:p>
            <a:pPr algn="ctr"/>
            <a:r>
              <a:rPr lang="en-GB" sz="900" dirty="0"/>
              <a:t>Version </a:t>
            </a:r>
            <a:r>
              <a:rPr lang="en-GB" sz="900" dirty="0" smtClean="0"/>
              <a:t>2, </a:t>
            </a:r>
            <a:r>
              <a:rPr lang="en-GB" sz="900" dirty="0" smtClean="0"/>
              <a:t>21 Nov 2017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5608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0" y="123996"/>
            <a:ext cx="12192000" cy="796410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4900" b="1" dirty="0" smtClean="0">
                <a:solidFill>
                  <a:srgbClr val="C00000"/>
                </a:solidFill>
                <a:latin typeface="+mj-lt"/>
              </a:rPr>
              <a:t>What happens at the end of Treatment Period 6? 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511" y="1212068"/>
            <a:ext cx="6172139" cy="2543350"/>
          </a:xfrm>
          <a:ln w="2540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 Site trial staff to contact patient to: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Thank them for their participation</a:t>
            </a:r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Confirm this is the last week of treatment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Inform them that they will receive their </a:t>
            </a:r>
            <a:r>
              <a:rPr lang="en-GB" u="sng" dirty="0" smtClean="0"/>
              <a:t>individual results</a:t>
            </a:r>
            <a:r>
              <a:rPr lang="en-GB" dirty="0" smtClean="0"/>
              <a:t> at the start of month 14</a:t>
            </a:r>
          </a:p>
          <a:p>
            <a:pPr algn="just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0214" y="1724043"/>
            <a:ext cx="2821609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During 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week of treatment period 6</a:t>
            </a:r>
            <a:endParaRPr lang="en-GB" sz="3200" dirty="0"/>
          </a:p>
        </p:txBody>
      </p:sp>
      <p:sp>
        <p:nvSpPr>
          <p:cNvPr id="5" name="Right Brace 4"/>
          <p:cNvSpPr/>
          <p:nvPr/>
        </p:nvSpPr>
        <p:spPr>
          <a:xfrm>
            <a:off x="3787147" y="1838258"/>
            <a:ext cx="371747" cy="1290970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6152" y="4927755"/>
            <a:ext cx="2830515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Start of month 14</a:t>
            </a:r>
            <a:endParaRPr lang="en-GB" sz="3200" dirty="0"/>
          </a:p>
        </p:txBody>
      </p:sp>
      <p:sp>
        <p:nvSpPr>
          <p:cNvPr id="7" name="Right Brace 6"/>
          <p:cNvSpPr/>
          <p:nvPr/>
        </p:nvSpPr>
        <p:spPr>
          <a:xfrm>
            <a:off x="3787147" y="4913795"/>
            <a:ext cx="422902" cy="1048075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43511" y="4233793"/>
            <a:ext cx="6172139" cy="240807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 Site trial staff to arrange appointment with patient to discuss their individual trial results</a:t>
            </a:r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 If patient wants to continue taking statins without break, patient must arrange to see GP </a:t>
            </a:r>
            <a:r>
              <a:rPr lang="en-GB" sz="2600" i="1" u="sng" dirty="0" smtClean="0"/>
              <a:t>before</a:t>
            </a:r>
            <a:r>
              <a:rPr lang="en-GB" sz="2600" dirty="0" smtClean="0"/>
              <a:t> the end of treatment period 6</a:t>
            </a:r>
            <a:endParaRPr lang="en-GB" sz="2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11018" y="3250905"/>
            <a:ext cx="0" cy="16628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11018" y="6038830"/>
            <a:ext cx="0" cy="4114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2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Brace 9"/>
          <p:cNvSpPr/>
          <p:nvPr/>
        </p:nvSpPr>
        <p:spPr>
          <a:xfrm>
            <a:off x="3679221" y="1043901"/>
            <a:ext cx="627017" cy="2873829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57012" y="4938625"/>
            <a:ext cx="6032837" cy="902734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Site trial staff to complete End of Trial form on the trial database</a:t>
            </a:r>
            <a:endParaRPr lang="en-GB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802" y="2197108"/>
            <a:ext cx="281064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At month 15</a:t>
            </a:r>
            <a:endParaRPr lang="en-GB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57012" y="1133454"/>
            <a:ext cx="6032837" cy="2694723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2600" b="1" dirty="0" smtClean="0"/>
              <a:t>Site trial staff will contact patient to:</a:t>
            </a:r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document if they have received a statin prescription for after the study is completed </a:t>
            </a:r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ask whether the trial helped with this decision </a:t>
            </a:r>
            <a:endParaRPr lang="en-GB" sz="2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40179" y="3981681"/>
            <a:ext cx="0" cy="74165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7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502" y="833722"/>
            <a:ext cx="4066297" cy="57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431" y="1955743"/>
            <a:ext cx="5614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At month 15 an end of trial form must be completed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Section A </a:t>
            </a:r>
            <a:r>
              <a:rPr lang="en-GB" sz="2600" dirty="0"/>
              <a:t>to be </a:t>
            </a:r>
            <a:r>
              <a:rPr lang="en-GB" sz="2600" dirty="0" smtClean="0"/>
              <a:t>completed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Direct </a:t>
            </a:r>
            <a:r>
              <a:rPr lang="en-GB" sz="2600" dirty="0"/>
              <a:t>database </a:t>
            </a:r>
            <a:r>
              <a:rPr lang="en-GB" sz="2600" dirty="0" smtClean="0"/>
              <a:t>entry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Must </a:t>
            </a:r>
            <a:r>
              <a:rPr lang="en-GB" sz="2600" dirty="0"/>
              <a:t>be verifiable from medical </a:t>
            </a:r>
            <a:r>
              <a:rPr lang="en-GB" sz="2600" dirty="0" smtClean="0"/>
              <a:t>records</a:t>
            </a:r>
            <a:endParaRPr lang="en-GB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288495" y="133003"/>
            <a:ext cx="561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End of Trial for a patient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2199" y="1574691"/>
            <a:ext cx="2400034" cy="3652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68"/>
            <a:ext cx="10515600" cy="110178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How to complete the end of trial form?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750" y="1867586"/>
            <a:ext cx="15179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User to log into database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89274" y="2210744"/>
            <a:ext cx="828565" cy="82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7426" y="1610580"/>
            <a:ext cx="17037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Select the patient who has completed the study 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60731" y="2218989"/>
            <a:ext cx="91409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3423" y="1729087"/>
            <a:ext cx="22042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Select the end of trial/early withdrawal tab then add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766033" y="2210744"/>
            <a:ext cx="84702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24467" y="1926201"/>
            <a:ext cx="17355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Complete the form and submit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0" name="Picture 49"/>
          <p:cNvPicPr/>
          <p:nvPr/>
        </p:nvPicPr>
        <p:blipFill rotWithShape="1">
          <a:blip r:embed="rId2"/>
          <a:srcRect l="14623" t="38844" r="52395" b="47238"/>
          <a:stretch/>
        </p:blipFill>
        <p:spPr bwMode="auto">
          <a:xfrm>
            <a:off x="5689014" y="2912812"/>
            <a:ext cx="3819956" cy="181173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Oval 50"/>
          <p:cNvSpPr/>
          <p:nvPr/>
        </p:nvSpPr>
        <p:spPr>
          <a:xfrm>
            <a:off x="6292975" y="3893172"/>
            <a:ext cx="1687972" cy="44655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592255" y="4984938"/>
            <a:ext cx="3916715" cy="1699558"/>
            <a:chOff x="5696342" y="4869684"/>
            <a:chExt cx="3069691" cy="1200502"/>
          </a:xfrm>
        </p:grpSpPr>
        <p:pic>
          <p:nvPicPr>
            <p:cNvPr id="52" name="Picture 51"/>
            <p:cNvPicPr/>
            <p:nvPr/>
          </p:nvPicPr>
          <p:blipFill rotWithShape="1">
            <a:blip r:embed="rId3"/>
            <a:srcRect l="14286" t="41287" r="52824" b="42738"/>
            <a:stretch/>
          </p:blipFill>
          <p:spPr bwMode="auto">
            <a:xfrm>
              <a:off x="5803649" y="4869684"/>
              <a:ext cx="2962384" cy="1200502"/>
            </a:xfrm>
            <a:prstGeom prst="rect">
              <a:avLst/>
            </a:prstGeom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3" name="Oval 52"/>
            <p:cNvSpPr/>
            <p:nvPr/>
          </p:nvSpPr>
          <p:spPr>
            <a:xfrm>
              <a:off x="5696342" y="5496028"/>
              <a:ext cx="799315" cy="32961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53"/>
          <p:cNvPicPr/>
          <p:nvPr/>
        </p:nvPicPr>
        <p:blipFill rotWithShape="1">
          <a:blip r:embed="rId4"/>
          <a:srcRect l="14126" t="15163" r="43497" b="70088"/>
          <a:stretch/>
        </p:blipFill>
        <p:spPr bwMode="auto">
          <a:xfrm>
            <a:off x="1840679" y="2919743"/>
            <a:ext cx="3833207" cy="1417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Oval 54"/>
          <p:cNvSpPr/>
          <p:nvPr/>
        </p:nvSpPr>
        <p:spPr>
          <a:xfrm>
            <a:off x="2913316" y="3893172"/>
            <a:ext cx="1471515" cy="40618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7" y="0"/>
            <a:ext cx="9349946" cy="930876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How to complete the end of trial form?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364" y="825487"/>
            <a:ext cx="10948307" cy="55092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A</a:t>
            </a:r>
            <a:r>
              <a:rPr lang="en-GB" sz="2200" dirty="0" smtClean="0"/>
              <a:t>n appointment with the patient to discuss their individual trial results, should take place during Month 14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200" dirty="0" smtClean="0"/>
              <a:t>If appointment has taken place please provide the date on the form</a:t>
            </a:r>
          </a:p>
          <a:p>
            <a:pPr>
              <a:buClr>
                <a:srgbClr val="C00000"/>
              </a:buClr>
            </a:pPr>
            <a:endParaRPr lang="en-GB" sz="2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200" dirty="0" smtClean="0"/>
              <a:t>If not, please arrange an appointment as soon as possible or enter the arranged appointment date</a:t>
            </a:r>
          </a:p>
          <a:p>
            <a:pPr>
              <a:buClr>
                <a:srgbClr val="C00000"/>
              </a:buClr>
            </a:pPr>
            <a:endParaRPr lang="en-GB" sz="2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If patient has been prescribed a statin in the </a:t>
            </a:r>
            <a:r>
              <a:rPr lang="en-GB" sz="2200" dirty="0" smtClean="0"/>
              <a:t>12 weeks </a:t>
            </a:r>
            <a:r>
              <a:rPr lang="en-GB" sz="2200" dirty="0"/>
              <a:t>since treatment period 6 ended, please provide the generic statin name and daily prescribed dose in </a:t>
            </a:r>
            <a:r>
              <a:rPr lang="en-GB" sz="2200" dirty="0" smtClean="0"/>
              <a:t>mg</a:t>
            </a:r>
          </a:p>
          <a:p>
            <a:pPr>
              <a:buClr>
                <a:srgbClr val="C00000"/>
              </a:buClr>
            </a:pPr>
            <a:endParaRPr lang="en-GB" sz="2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200" dirty="0" smtClean="0"/>
              <a:t>In the last question, please enter the patient’s response to whether they have found the </a:t>
            </a:r>
            <a:r>
              <a:rPr lang="en-US" sz="2200" dirty="0"/>
              <a:t>their own trial results helpful to reach the decision as to whether to continue statin use? </a:t>
            </a:r>
            <a:endParaRPr lang="en-US" sz="2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If no statin prescription has been made, ask the patient </a:t>
            </a:r>
            <a:r>
              <a:rPr lang="en-US" sz="2200" dirty="0"/>
              <a:t>and document </a:t>
            </a:r>
            <a:r>
              <a:rPr lang="en-US" sz="2200" dirty="0" smtClean="0"/>
              <a:t>about their intent to continue long term statin therapy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2600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004" y="1405475"/>
            <a:ext cx="67722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Use the notes section to add any additional </a:t>
            </a:r>
            <a:r>
              <a:rPr lang="en-GB" sz="2400" dirty="0" smtClean="0"/>
              <a:t>comments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To </a:t>
            </a:r>
            <a:r>
              <a:rPr lang="en-GB" sz="2400" dirty="0" smtClean="0"/>
              <a:t>submit: trial site staff </a:t>
            </a:r>
            <a:r>
              <a:rPr lang="en-GB" sz="2400" dirty="0"/>
              <a:t>must enter personal pin to confirm data entered is accurate in line with medical </a:t>
            </a:r>
            <a:r>
              <a:rPr lang="en-GB" sz="2400" dirty="0" smtClean="0"/>
              <a:t>records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The status of the patient changes to </a:t>
            </a:r>
            <a:r>
              <a:rPr lang="en-GB" sz="2400" b="1" dirty="0" smtClean="0">
                <a:solidFill>
                  <a:srgbClr val="C00000"/>
                </a:solidFill>
              </a:rPr>
              <a:t>‘completed’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After submission, data can be viewed but not edited. If data needs to be entered, contact the CTU with the required amendment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356" y="0"/>
            <a:ext cx="833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Submission of the end of trial form</a:t>
            </a:r>
            <a:endParaRPr lang="en-GB" sz="44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95475" y="5948915"/>
            <a:ext cx="6110516" cy="464174"/>
            <a:chOff x="7144948" y="3922085"/>
            <a:chExt cx="5047052" cy="476660"/>
          </a:xfrm>
        </p:grpSpPr>
        <p:pic>
          <p:nvPicPr>
            <p:cNvPr id="7" name="Picture 6"/>
            <p:cNvPicPr/>
            <p:nvPr/>
          </p:nvPicPr>
          <p:blipFill rotWithShape="1">
            <a:blip r:embed="rId2"/>
            <a:srcRect l="13627" t="30208" r="44660" b="67262"/>
            <a:stretch/>
          </p:blipFill>
          <p:spPr bwMode="auto">
            <a:xfrm>
              <a:off x="7144948" y="3974249"/>
              <a:ext cx="5047052" cy="40426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1454063" y="3922085"/>
              <a:ext cx="737937" cy="4766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89781" y="3937572"/>
            <a:ext cx="4916209" cy="1590742"/>
            <a:chOff x="7379864" y="4562094"/>
            <a:chExt cx="4269912" cy="1223392"/>
          </a:xfrm>
        </p:grpSpPr>
        <p:pic>
          <p:nvPicPr>
            <p:cNvPr id="9" name="Picture 8"/>
            <p:cNvPicPr/>
            <p:nvPr/>
          </p:nvPicPr>
          <p:blipFill rotWithShape="1">
            <a:blip r:embed="rId3"/>
            <a:srcRect t="878" b="58433"/>
            <a:stretch/>
          </p:blipFill>
          <p:spPr>
            <a:xfrm>
              <a:off x="7379865" y="4582329"/>
              <a:ext cx="4269911" cy="12031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Oval 9"/>
            <p:cNvSpPr/>
            <p:nvPr/>
          </p:nvSpPr>
          <p:spPr>
            <a:xfrm>
              <a:off x="7379864" y="4562094"/>
              <a:ext cx="2829828" cy="5370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/>
          <p:nvPr/>
        </p:nvPicPr>
        <p:blipFill rotWithShape="1">
          <a:blip r:embed="rId4"/>
          <a:srcRect l="13793" t="67510" r="44190" b="1"/>
          <a:stretch/>
        </p:blipFill>
        <p:spPr bwMode="auto">
          <a:xfrm>
            <a:off x="7323221" y="1068644"/>
            <a:ext cx="4682769" cy="25960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>
          <a:xfrm>
            <a:off x="7259863" y="1032523"/>
            <a:ext cx="1178596" cy="44462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089781" y="2196226"/>
            <a:ext cx="867336" cy="2994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3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10978" y="3926811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>
                <a:latin typeface="Calibri" pitchFamily="34" charset="0"/>
              </a:rPr>
              <a:t>London School of Hygiene &amp; Tropical Medicine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Room 180, Keppel 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4684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Fax 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statinwise@Lshtm.ac.uk</a:t>
            </a: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223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885591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11787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476</Words>
  <Application>Microsoft Office PowerPoint</Application>
  <PresentationFormat>Widescreen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What happens at the end of Treatment Period 6?  </vt:lpstr>
      <vt:lpstr>PowerPoint Presentation</vt:lpstr>
      <vt:lpstr>PowerPoint Presentation</vt:lpstr>
      <vt:lpstr>How to complete the end of trial form?</vt:lpstr>
      <vt:lpstr>How to complete the end of trial form?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enter End of Trial data?</dc:title>
  <dc:creator>Danielle Prowse</dc:creator>
  <cp:lastModifiedBy>Kieran Brack</cp:lastModifiedBy>
  <cp:revision>80</cp:revision>
  <cp:lastPrinted>2016-11-22T11:30:53Z</cp:lastPrinted>
  <dcterms:created xsi:type="dcterms:W3CDTF">2016-10-11T13:35:10Z</dcterms:created>
  <dcterms:modified xsi:type="dcterms:W3CDTF">2017-11-21T12:11:47Z</dcterms:modified>
</cp:coreProperties>
</file>