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0" r:id="rId2"/>
    <p:sldId id="265" r:id="rId3"/>
    <p:sldId id="268" r:id="rId4"/>
    <p:sldId id="306" r:id="rId5"/>
    <p:sldId id="302" r:id="rId6"/>
    <p:sldId id="303" r:id="rId7"/>
    <p:sldId id="270" r:id="rId8"/>
    <p:sldId id="271" r:id="rId9"/>
    <p:sldId id="269" r:id="rId10"/>
    <p:sldId id="272" r:id="rId11"/>
    <p:sldId id="30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3" r:id="rId22"/>
    <p:sldId id="304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9A041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56" autoAdjust="0"/>
    <p:restoredTop sz="90900" autoAdjust="0"/>
  </p:normalViewPr>
  <p:slideViewPr>
    <p:cSldViewPr>
      <p:cViewPr varScale="1">
        <p:scale>
          <a:sx n="107" d="100"/>
          <a:sy n="107" d="100"/>
        </p:scale>
        <p:origin x="23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96BF-0E92-4F07-9687-A440C2F94203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BF59B-27D8-41C0-A060-9DA71347D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3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7E75971-21FE-4EFA-8D41-209450CF7733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8C482D-83FA-4512-A9C9-371049CD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1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3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C482D-83FA-4512-A9C9-371049CD40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C482D-83FA-4512-A9C9-371049CD40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C482D-83FA-4512-A9C9-371049CD40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777EB3-DF82-4C98-918E-D2D01E40F61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1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88F9D-F920-4585-937B-4A5D0C59DF4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C13917-A3EE-4B3D-90E5-B56438EC7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7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02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15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3130898" y="1535966"/>
            <a:ext cx="2808312" cy="13716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5316" y="3509985"/>
            <a:ext cx="577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+mn-lt"/>
              </a:rPr>
              <a:t>A series of randomised controlled N-of 1 trials in patients who have discontinued or are considering discontinuing statin use due to muscle-related symptoms to assess if atorvastatin treatment causes more muscle symptoms than </a:t>
            </a:r>
            <a:r>
              <a:rPr lang="en-US" sz="1350" dirty="0" smtClean="0">
                <a:latin typeface="+mn-lt"/>
              </a:rPr>
              <a:t>placebo</a:t>
            </a:r>
            <a:endParaRPr lang="en-GB" sz="135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597" y="4757425"/>
            <a:ext cx="5406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  <a:cs typeface="Arial" charset="0"/>
              </a:rPr>
              <a:t>REPORTING ADVERSE EVENTS AND COMPLETING THE REPORT FORM</a:t>
            </a:r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 smtClean="0"/>
          </a:p>
          <a:p>
            <a:pPr algn="ctr"/>
            <a:endParaRPr lang="en-GB" sz="900" dirty="0">
              <a:latin typeface="+mj-lt"/>
            </a:endParaRPr>
          </a:p>
          <a:p>
            <a:pPr algn="ctr"/>
            <a:r>
              <a:rPr lang="en-GB" sz="900" dirty="0">
                <a:latin typeface="+mj-lt"/>
              </a:rPr>
              <a:t>Trial protocol code: ISRCTN30952488</a:t>
            </a:r>
          </a:p>
          <a:p>
            <a:pPr algn="ctr"/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Version 1, 17 November 2016</a:t>
            </a:r>
            <a:endParaRPr lang="en-GB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414"/>
            <a:ext cx="9144000" cy="12003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How to complete </a:t>
            </a:r>
            <a:r>
              <a:rPr lang="en-GB" sz="3600" b="1" dirty="0" smtClean="0">
                <a:solidFill>
                  <a:srgbClr val="C00000"/>
                </a:solidFill>
              </a:rPr>
              <a:t>the </a:t>
            </a:r>
          </a:p>
          <a:p>
            <a:pPr algn="ctr">
              <a:defRPr/>
            </a:pPr>
            <a:r>
              <a:rPr lang="en-GB" sz="3600" b="1" dirty="0" smtClean="0">
                <a:solidFill>
                  <a:srgbClr val="C00000"/>
                </a:solidFill>
              </a:rPr>
              <a:t>Adverse Events reporting form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5" y="1412776"/>
            <a:ext cx="6833990" cy="45146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ENPHDMAN\AppData\Local\Microsoft\Windows\Temporary Internet Files\Content.IE5\0LZALDJ8\MC9004352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22144">
            <a:off x="5523508" y="5455219"/>
            <a:ext cx="2652886" cy="163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831626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C00000"/>
                </a:solidFill>
              </a:rPr>
              <a:t>Header and </a:t>
            </a:r>
            <a:r>
              <a:rPr lang="en-GB" b="1" dirty="0" smtClean="0">
                <a:solidFill>
                  <a:srgbClr val="C00000"/>
                </a:solidFill>
              </a:rPr>
              <a:t>Section 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>
          <a:xfrm>
            <a:off x="683568" y="980728"/>
            <a:ext cx="4752528" cy="104603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580112" y="1052736"/>
            <a:ext cx="3357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AE form is 3 pages-long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All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fields MUST be completed in the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header on EACH page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All 3 pages MUST be completed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7235" r="1363" b="9301"/>
          <a:stretch/>
        </p:blipFill>
        <p:spPr>
          <a:xfrm>
            <a:off x="719572" y="4509120"/>
            <a:ext cx="7704856" cy="1800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9552" y="2420888"/>
            <a:ext cx="8064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Atorvastatin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well-documented safety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profile and on the basis that: </a:t>
            </a:r>
          </a:p>
          <a:p>
            <a:pPr marL="800100" lvl="1" indent="12700">
              <a:buAutoNum type="arabicParenBoth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would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have had prior exposure the trial treatment,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12700">
              <a:buAutoNum type="arabicParenBoth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trial treatment is clinically indicated for their medical condition, and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12700">
              <a:buAutoNum type="arabicParenBoth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known safety profile of the trial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treatment,</a:t>
            </a:r>
          </a:p>
          <a:p>
            <a:pPr marL="342900" indent="-342900">
              <a:buAutoNum type="arabicParenBoth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will limit adverse events to be reported to those events that fulfill the Serious Adverse Event (SAE) criteria as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described in the green box below: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7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C00000"/>
                </a:solidFill>
              </a:rPr>
              <a:t>Sections 2 </a:t>
            </a:r>
            <a:r>
              <a:rPr lang="en-GB" sz="3600" b="1" dirty="0">
                <a:solidFill>
                  <a:srgbClr val="C00000"/>
                </a:solidFill>
              </a:rPr>
              <a:t>to </a:t>
            </a:r>
            <a:r>
              <a:rPr lang="en-GB" sz="3600" b="1" dirty="0" smtClean="0">
                <a:solidFill>
                  <a:srgbClr val="C00000"/>
                </a:solidFill>
              </a:rPr>
              <a:t>8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971600" y="4797152"/>
            <a:ext cx="7271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Enter the diagnosis if known, otherwise the sign(s) / symptom(s) relating to the event</a:t>
            </a:r>
          </a:p>
        </p:txBody>
      </p:sp>
      <p:grpSp>
        <p:nvGrpSpPr>
          <p:cNvPr id="9226" name="Group 20"/>
          <p:cNvGrpSpPr>
            <a:grpSpLocks/>
          </p:cNvGrpSpPr>
          <p:nvPr/>
        </p:nvGrpSpPr>
        <p:grpSpPr bwMode="auto">
          <a:xfrm>
            <a:off x="971600" y="3233929"/>
            <a:ext cx="7198881" cy="389428"/>
            <a:chOff x="827598" y="4026007"/>
            <a:chExt cx="7128315" cy="406644"/>
          </a:xfrm>
        </p:grpSpPr>
        <p:sp>
          <p:nvSpPr>
            <p:cNvPr id="10" name="TextBox 9"/>
            <p:cNvSpPr txBox="1"/>
            <p:nvPr/>
          </p:nvSpPr>
          <p:spPr>
            <a:xfrm>
              <a:off x="827598" y="4026011"/>
              <a:ext cx="3392559" cy="353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latin typeface="+mn-lt"/>
                </a:rPr>
                <a:t>Enter the participant’s date of birth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40932" y="4079130"/>
              <a:ext cx="3514981" cy="3535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Circle either male OR female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2816358"/>
            <a:ext cx="7160287" cy="40150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7099553" cy="10950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71600" y="5381927"/>
            <a:ext cx="7128792" cy="1431027"/>
            <a:chOff x="611560" y="836712"/>
            <a:chExt cx="7992888" cy="1202140"/>
          </a:xfrm>
          <a:effectLst/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611560" y="1340769"/>
              <a:ext cx="7042100" cy="698083"/>
              <a:chOff x="749300" y="1309022"/>
              <a:chExt cx="7042782" cy="697925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749300" y="1309022"/>
                <a:ext cx="3672764" cy="697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1600" dirty="0">
                    <a:latin typeface="+mn-lt"/>
                  </a:rPr>
                  <a:t>Please indicate if this event is due to GI bleeding  or any other pre-existing illness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 bwMode="auto">
              <a:xfrm>
                <a:off x="4422064" y="1309022"/>
                <a:ext cx="3370018" cy="491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1600" dirty="0">
                    <a:latin typeface="+mn-lt"/>
                  </a:rPr>
                  <a:t>Insert the date when the first signs of the event were noted</a:t>
                </a:r>
              </a:p>
            </p:txBody>
          </p:sp>
        </p:grpSp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36712"/>
              <a:ext cx="7920880" cy="37152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1043608" y="764704"/>
            <a:ext cx="7139486" cy="2001708"/>
            <a:chOff x="1043608" y="764704"/>
            <a:chExt cx="7139486" cy="2001708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043608" y="1196752"/>
              <a:ext cx="3528393" cy="1569660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j-lt"/>
                </a:rPr>
                <a:t>Circle </a:t>
              </a:r>
              <a:r>
                <a:rPr lang="en-GB" sz="1600" dirty="0">
                  <a:solidFill>
                    <a:srgbClr val="C00000"/>
                  </a:solidFill>
                  <a:latin typeface="+mj-lt"/>
                </a:rPr>
                <a:t>INITIAL</a:t>
              </a:r>
              <a:r>
                <a:rPr lang="en-GB" sz="1600" dirty="0">
                  <a:latin typeface="+mj-lt"/>
                </a:rPr>
                <a:t> if this is the first data being submitted for this </a:t>
              </a:r>
              <a:r>
                <a:rPr lang="en-GB" sz="1600" dirty="0" smtClean="0">
                  <a:latin typeface="+mj-lt"/>
                </a:rPr>
                <a:t>SAE</a:t>
              </a:r>
              <a:endParaRPr lang="en-GB" sz="1600" dirty="0">
                <a:latin typeface="+mj-lt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j-lt"/>
                </a:rPr>
                <a:t>Circle </a:t>
              </a:r>
              <a:r>
                <a:rPr lang="en-GB" sz="1600" dirty="0">
                  <a:solidFill>
                    <a:srgbClr val="C00000"/>
                  </a:solidFill>
                  <a:latin typeface="+mj-lt"/>
                </a:rPr>
                <a:t>FOLLOW-UP</a:t>
              </a:r>
              <a:r>
                <a:rPr lang="en-GB" sz="1600" dirty="0">
                  <a:latin typeface="+mj-lt"/>
                </a:rPr>
                <a:t> for any subsequent </a:t>
              </a:r>
              <a:r>
                <a:rPr lang="en-GB" sz="1600" dirty="0" smtClean="0">
                  <a:latin typeface="+mj-lt"/>
                </a:rPr>
                <a:t>information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latin typeface="+mj-lt"/>
                </a:rPr>
                <a:t>Circle </a:t>
              </a:r>
              <a:r>
                <a:rPr lang="en-GB" sz="1600" dirty="0" smtClean="0">
                  <a:solidFill>
                    <a:srgbClr val="C00000"/>
                  </a:solidFill>
                  <a:latin typeface="+mj-lt"/>
                </a:rPr>
                <a:t>FINAL</a:t>
              </a:r>
              <a:r>
                <a:rPr lang="en-GB" sz="1600" dirty="0" smtClean="0">
                  <a:latin typeface="+mj-lt"/>
                </a:rPr>
                <a:t> if this is the final data being submitted for this SAE </a:t>
              </a:r>
              <a:endParaRPr lang="en-GB" sz="1600" dirty="0">
                <a:latin typeface="+mj-lt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" t="3966"/>
            <a:stretch/>
          </p:blipFill>
          <p:spPr>
            <a:xfrm>
              <a:off x="1044316" y="764704"/>
              <a:ext cx="7126165" cy="32424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4644008" y="1196752"/>
              <a:ext cx="3539086" cy="1569660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latin typeface="+mj-lt"/>
                </a:rPr>
                <a:t>Tick the </a:t>
              </a:r>
              <a:r>
                <a:rPr lang="en-GB" sz="1600" dirty="0" smtClean="0">
                  <a:solidFill>
                    <a:srgbClr val="C00000"/>
                  </a:solidFill>
                  <a:latin typeface="+mj-lt"/>
                </a:rPr>
                <a:t>COUNTRY</a:t>
              </a:r>
              <a:r>
                <a:rPr lang="en-GB" sz="1600" dirty="0" smtClean="0">
                  <a:latin typeface="+mj-lt"/>
                </a:rPr>
                <a:t> where the event occurred. This is most likely to be the country you are located in.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GB" sz="1600" dirty="0">
                <a:latin typeface="+mj-lt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latin typeface="+mj-lt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GB" sz="1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</a:rPr>
              <a:t>Section 9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438650" y="1340768"/>
            <a:ext cx="3776663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17875" algn="l"/>
                <a:tab pos="3497263" algn="l"/>
                <a:tab pos="3590925" algn="l"/>
              </a:tabLst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+mn-lt"/>
              </a:rPr>
              <a:t>Please indicate whether or not you suspect the event is related to tranexamic acid or placebo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ysClr val="windowText" lastClr="000000"/>
              </a:solidFill>
              <a:latin typeface="+mn-lt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sz="110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+mn-lt"/>
              </a:rPr>
              <a:t>If you suspect the event is related to the trial intervention you must enter a reason for </a:t>
            </a:r>
            <a:r>
              <a:rPr lang="en-GB" sz="1600" dirty="0" smtClean="0">
                <a:solidFill>
                  <a:sysClr val="windowText" lastClr="000000"/>
                </a:solidFill>
                <a:latin typeface="+mn-lt"/>
              </a:rPr>
              <a:t>causality</a:t>
            </a:r>
            <a:endParaRPr lang="en-GB" sz="1600" i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738" y="4429125"/>
            <a:ext cx="748982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008000"/>
                </a:solidFill>
                <a:latin typeface="+mn-lt"/>
              </a:rPr>
              <a:t>NOT SUSPECTED: </a:t>
            </a:r>
            <a:r>
              <a:rPr lang="en-GB" sz="1600" dirty="0">
                <a:latin typeface="+mn-lt"/>
              </a:rPr>
              <a:t>This is when a causal relationship between the event and administration of the trial treatment is considered unlikely. This may be because other drugs, therapeutic interventions or underlying conditions provide a sufficient explanation for the observed event.</a:t>
            </a:r>
          </a:p>
          <a:p>
            <a:pPr>
              <a:defRPr/>
            </a:pPr>
            <a:endParaRPr lang="en-GB" sz="1600" b="1" dirty="0">
              <a:latin typeface="+mn-lt"/>
            </a:endParaRPr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</a:rPr>
              <a:t>SUSPECTED: </a:t>
            </a:r>
            <a:r>
              <a:rPr lang="en-GB" sz="1600" dirty="0">
                <a:latin typeface="+mn-lt"/>
              </a:rPr>
              <a:t>The temporal relationship of the event to trial treatment administration makes a causal relationship possible – and other drugs, therapeutic interventions or underlying conditions do not provide a sufficient explanation for the observed event.</a:t>
            </a:r>
            <a:endParaRPr lang="en-GB" sz="1600" b="1" dirty="0">
              <a:latin typeface="+mn-lt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1340" b="289"/>
          <a:stretch/>
        </p:blipFill>
        <p:spPr>
          <a:xfrm>
            <a:off x="948266" y="1124744"/>
            <a:ext cx="3259667" cy="297312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414"/>
            <a:ext cx="9144000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solidFill>
                  <a:srgbClr val="C00000"/>
                </a:solidFill>
              </a:rPr>
              <a:t>Section 10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860032" y="1268760"/>
            <a:ext cx="352742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Tick as appropriate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If the </a:t>
            </a:r>
            <a:r>
              <a:rPr lang="en-GB" sz="1600" dirty="0" smtClean="0">
                <a:latin typeface="+mn-lt"/>
              </a:rPr>
              <a:t>participant </a:t>
            </a:r>
            <a:r>
              <a:rPr lang="en-GB" sz="1600" dirty="0">
                <a:latin typeface="+mn-lt"/>
              </a:rPr>
              <a:t>made a complete </a:t>
            </a:r>
            <a:r>
              <a:rPr lang="en-GB" sz="1600" dirty="0" smtClean="0">
                <a:latin typeface="+mn-lt"/>
              </a:rPr>
              <a:t>recovery/recovered with sequelae </a:t>
            </a:r>
            <a:r>
              <a:rPr lang="en-GB" sz="1600" dirty="0">
                <a:latin typeface="+mn-lt"/>
              </a:rPr>
              <a:t>please enter the date of </a:t>
            </a:r>
            <a:r>
              <a:rPr lang="en-GB" sz="1600" dirty="0" smtClean="0">
                <a:latin typeface="+mn-lt"/>
              </a:rPr>
              <a:t>recovery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(DD MM YYYY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b="1" dirty="0">
                <a:latin typeface="+mn-lt"/>
              </a:rPr>
              <a:t>otherwise</a:t>
            </a:r>
            <a:r>
              <a:rPr lang="en-GB" sz="1600" dirty="0">
                <a:latin typeface="+mn-lt"/>
              </a:rPr>
              <a:t> do not enter a </a:t>
            </a:r>
            <a:r>
              <a:rPr lang="en-GB" sz="1600" dirty="0" smtClean="0">
                <a:latin typeface="+mn-lt"/>
              </a:rPr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If the participant </a:t>
            </a:r>
            <a:r>
              <a:rPr lang="en-GB" sz="1600" dirty="0" smtClean="0">
                <a:latin typeface="+mn-lt"/>
              </a:rPr>
              <a:t>died, please </a:t>
            </a:r>
            <a:r>
              <a:rPr lang="en-GB" sz="1600" dirty="0">
                <a:latin typeface="+mn-lt"/>
              </a:rPr>
              <a:t>enter the date of </a:t>
            </a:r>
            <a:r>
              <a:rPr lang="en-GB" sz="1600" dirty="0" smtClean="0">
                <a:latin typeface="+mn-lt"/>
              </a:rPr>
              <a:t>death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(DD MM YYYY)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+mn-l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1445" r="2298"/>
          <a:stretch/>
        </p:blipFill>
        <p:spPr>
          <a:xfrm>
            <a:off x="899592" y="1244600"/>
            <a:ext cx="3790941" cy="326452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Sections </a:t>
            </a:r>
            <a:r>
              <a:rPr lang="en-GB" sz="3600" b="1" dirty="0" smtClean="0">
                <a:solidFill>
                  <a:srgbClr val="C00000"/>
                </a:solidFill>
              </a:rPr>
              <a:t>11 to 14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13319" name="Group 16"/>
          <p:cNvGrpSpPr>
            <a:grpSpLocks/>
          </p:cNvGrpSpPr>
          <p:nvPr/>
        </p:nvGrpSpPr>
        <p:grpSpPr bwMode="auto">
          <a:xfrm>
            <a:off x="1043608" y="1779166"/>
            <a:ext cx="6913587" cy="830997"/>
            <a:chOff x="801673" y="1623951"/>
            <a:chExt cx="6913987" cy="830451"/>
          </a:xfrm>
        </p:grpSpPr>
        <p:sp>
          <p:nvSpPr>
            <p:cNvPr id="3" name="TextBox 2"/>
            <p:cNvSpPr txBox="1"/>
            <p:nvPr/>
          </p:nvSpPr>
          <p:spPr>
            <a:xfrm>
              <a:off x="801673" y="1689567"/>
              <a:ext cx="3338705" cy="585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I</a:t>
              </a:r>
              <a:r>
                <a:rPr lang="en-GB" sz="1600" dirty="0" smtClean="0">
                  <a:latin typeface="+mn-lt"/>
                </a:rPr>
                <a:t>nsert </a:t>
              </a:r>
              <a:r>
                <a:rPr lang="en-GB" sz="1600" dirty="0">
                  <a:latin typeface="+mn-lt"/>
                </a:rPr>
                <a:t>the date (DD MM YYYY) when the trial treatment </a:t>
              </a:r>
              <a:r>
                <a:rPr lang="en-GB" sz="1600" b="1" dirty="0">
                  <a:latin typeface="+mn-lt"/>
                </a:rPr>
                <a:t>started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6954" y="1623951"/>
              <a:ext cx="3338706" cy="8304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I</a:t>
              </a:r>
              <a:r>
                <a:rPr lang="en-GB" sz="1600" dirty="0" smtClean="0">
                  <a:latin typeface="+mn-lt"/>
                </a:rPr>
                <a:t>nsert </a:t>
              </a:r>
              <a:r>
                <a:rPr lang="en-GB" sz="1600" dirty="0">
                  <a:latin typeface="+mn-lt"/>
                </a:rPr>
                <a:t>the date (DD MM YYYY) when the trial treatment </a:t>
              </a:r>
              <a:r>
                <a:rPr lang="en-GB" sz="1600" b="1" dirty="0" smtClean="0">
                  <a:latin typeface="+mn-lt"/>
                </a:rPr>
                <a:t>ended </a:t>
              </a:r>
              <a:r>
                <a:rPr lang="en-GB" sz="1600" dirty="0" smtClean="0">
                  <a:latin typeface="+mn-lt"/>
                </a:rPr>
                <a:t>if applicable</a:t>
              </a:r>
              <a:endParaRPr lang="en-GB" sz="1600" dirty="0">
                <a:latin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1043608" y="3356992"/>
            <a:ext cx="6913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Enter the time between last administration of the trial treatment and onset of the first signs or symptoms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20905" cy="4096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964"/>
          <a:stretch/>
        </p:blipFill>
        <p:spPr>
          <a:xfrm>
            <a:off x="1124527" y="4149080"/>
            <a:ext cx="7020000" cy="4768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2" r="393" b="3226"/>
          <a:stretch/>
        </p:blipFill>
        <p:spPr>
          <a:xfrm>
            <a:off x="1115617" y="2729359"/>
            <a:ext cx="7020904" cy="3687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074740" y="4725143"/>
            <a:ext cx="8434680" cy="594243"/>
            <a:chOff x="1071538" y="4391667"/>
            <a:chExt cx="7463273" cy="594532"/>
          </a:xfrm>
        </p:grpSpPr>
        <p:sp>
          <p:nvSpPr>
            <p:cNvPr id="13" name="TextBox 12"/>
            <p:cNvSpPr txBox="1"/>
            <p:nvPr/>
          </p:nvSpPr>
          <p:spPr>
            <a:xfrm>
              <a:off x="1071538" y="4401715"/>
              <a:ext cx="3214710" cy="5844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latin typeface="+mn-lt"/>
                </a:rPr>
                <a:t>Tick the </a:t>
              </a:r>
              <a:r>
                <a:rPr lang="en-GB" sz="1600" dirty="0">
                  <a:latin typeface="+mn-lt"/>
                </a:rPr>
                <a:t>route of administration of the trial treatment </a:t>
              </a: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5185464" y="4391667"/>
              <a:ext cx="3349347" cy="585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  <a:ea typeface="Calibri" pitchFamily="34" charset="0"/>
                  <a:cs typeface="Calibri" pitchFamily="34" charset="0"/>
                </a:rPr>
                <a:t>C</a:t>
              </a:r>
              <a:r>
                <a:rPr lang="en-GB" sz="1600" dirty="0" smtClean="0">
                  <a:latin typeface="+mn-lt"/>
                  <a:ea typeface="Calibri" pitchFamily="34" charset="0"/>
                  <a:cs typeface="Calibri" pitchFamily="34" charset="0"/>
                </a:rPr>
                <a:t>ircle </a:t>
              </a:r>
              <a:r>
                <a:rPr lang="en-GB" sz="1600" dirty="0">
                  <a:latin typeface="+mn-lt"/>
                  <a:ea typeface="Calibri" pitchFamily="34" charset="0"/>
                  <a:cs typeface="Calibri" pitchFamily="34" charset="0"/>
                </a:rPr>
                <a:t>as </a:t>
              </a:r>
              <a:r>
                <a:rPr lang="en-GB" sz="1600" dirty="0" smtClean="0">
                  <a:latin typeface="+mn-lt"/>
                  <a:ea typeface="Calibri" pitchFamily="34" charset="0"/>
                  <a:cs typeface="Calibri" pitchFamily="34" charset="0"/>
                </a:rPr>
                <a:t>appropriate refer </a:t>
              </a:r>
              <a:r>
                <a:rPr lang="en-GB" sz="1600" dirty="0">
                  <a:latin typeface="+mn-lt"/>
                  <a:ea typeface="Calibri" pitchFamily="34" charset="0"/>
                  <a:cs typeface="Calibri" pitchFamily="34" charset="0"/>
                </a:rPr>
                <a:t>to the </a:t>
              </a:r>
              <a:r>
                <a:rPr lang="en-GB" sz="1600" dirty="0" smtClean="0">
                  <a:latin typeface="+mn-lt"/>
                  <a:ea typeface="Calibri" pitchFamily="34" charset="0"/>
                  <a:cs typeface="Calibri" pitchFamily="34" charset="0"/>
                </a:rPr>
                <a:t>Protocol page 17 </a:t>
              </a:r>
              <a:r>
                <a:rPr lang="en-GB" sz="1600" dirty="0">
                  <a:solidFill>
                    <a:srgbClr val="C00000"/>
                  </a:solidFill>
                  <a:latin typeface="+mn-lt"/>
                  <a:ea typeface="Calibri" pitchFamily="34" charset="0"/>
                  <a:cs typeface="Calibri" pitchFamily="34" charset="0"/>
                </a:rPr>
                <a:t>UNBLINDING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Sections </a:t>
            </a:r>
            <a:r>
              <a:rPr lang="en-GB" sz="3600" b="1" dirty="0" smtClean="0">
                <a:solidFill>
                  <a:srgbClr val="C00000"/>
                </a:solidFill>
              </a:rPr>
              <a:t>15 </a:t>
            </a:r>
            <a:r>
              <a:rPr lang="en-GB" sz="3600" b="1" dirty="0">
                <a:solidFill>
                  <a:srgbClr val="C00000"/>
                </a:solidFill>
              </a:rPr>
              <a:t>to 17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902858" y="1844824"/>
            <a:ext cx="6906237" cy="10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If the exact height and weight are not known, please enter an estimate</a:t>
            </a:r>
          </a:p>
          <a:p>
            <a:endParaRPr lang="en-GB" sz="1600" i="1" dirty="0">
              <a:latin typeface="Calibri" pitchFamily="34" charset="0"/>
              <a:cs typeface="Calibri" pitchFamily="34" charset="0"/>
            </a:endParaRPr>
          </a:p>
          <a:p>
            <a:r>
              <a:rPr lang="en-GB" sz="1600" b="1" i="1" dirty="0" smtClean="0">
                <a:latin typeface="Calibri" pitchFamily="34" charset="0"/>
                <a:cs typeface="Calibri" pitchFamily="34" charset="0"/>
              </a:rPr>
              <a:t>Note: 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i="1" dirty="0">
                <a:latin typeface="Calibri" pitchFamily="34" charset="0"/>
                <a:cs typeface="Calibri" pitchFamily="34" charset="0"/>
              </a:rPr>
              <a:t>exact height and weight may become available later and the estimates can be overwritten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r="707"/>
          <a:stretch/>
        </p:blipFill>
        <p:spPr>
          <a:xfrm>
            <a:off x="791580" y="1340768"/>
            <a:ext cx="7020000" cy="3374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547" r="681"/>
          <a:stretch/>
        </p:blipFill>
        <p:spPr>
          <a:xfrm>
            <a:off x="838076" y="3242898"/>
            <a:ext cx="7020000" cy="189964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1580" y="5301208"/>
            <a:ext cx="6715172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List here any other medical conditions, allergies or similar experiences in the patient’s past medical history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"/>
          <a:stretch/>
        </p:blipFill>
        <p:spPr>
          <a:xfrm>
            <a:off x="611560" y="1268760"/>
            <a:ext cx="7560000" cy="21600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312122"/>
            <a:ext cx="7560000" cy="138105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71414"/>
            <a:ext cx="9144000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</a:rPr>
              <a:t>Sections 18 to </a:t>
            </a:r>
            <a:r>
              <a:rPr lang="en-GB" sz="4400" b="1" dirty="0" smtClean="0">
                <a:solidFill>
                  <a:srgbClr val="C00000"/>
                </a:solidFill>
              </a:rPr>
              <a:t>19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550457"/>
            <a:ext cx="7416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List all concomitant drugs/medications </a:t>
            </a:r>
            <a:r>
              <a:rPr lang="en-GB" sz="1600" dirty="0" smtClean="0">
                <a:latin typeface="+mn-lt"/>
              </a:rPr>
              <a:t>If </a:t>
            </a:r>
            <a:r>
              <a:rPr lang="en-GB" sz="1600" dirty="0">
                <a:latin typeface="+mn-lt"/>
              </a:rPr>
              <a:t>you need more space use a separate 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434" y="5728899"/>
            <a:ext cx="7514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M</a:t>
            </a:r>
            <a:r>
              <a:rPr lang="en-GB" sz="1600" dirty="0" smtClean="0">
                <a:latin typeface="+mn-lt"/>
              </a:rPr>
              <a:t>ake </a:t>
            </a:r>
            <a:r>
              <a:rPr lang="en-GB" sz="1600" dirty="0">
                <a:latin typeface="+mn-lt"/>
              </a:rPr>
              <a:t>a note here if the </a:t>
            </a:r>
            <a:r>
              <a:rPr lang="en-GB" sz="1600" dirty="0" smtClean="0">
                <a:latin typeface="+mn-lt"/>
              </a:rPr>
              <a:t>SAE </a:t>
            </a:r>
            <a:r>
              <a:rPr lang="en-GB" sz="1600" dirty="0">
                <a:latin typeface="+mn-lt"/>
              </a:rPr>
              <a:t>is considered to be caused by any concomitant medication and state which medication is suspected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7" y="44624"/>
            <a:ext cx="9144000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</a:rPr>
              <a:t>Sections </a:t>
            </a:r>
            <a:r>
              <a:rPr lang="en-GB" sz="4400" b="1" dirty="0" smtClean="0">
                <a:solidFill>
                  <a:srgbClr val="C00000"/>
                </a:solidFill>
              </a:rPr>
              <a:t>20 </a:t>
            </a:r>
            <a:r>
              <a:rPr lang="en-GB" sz="4400" b="1" dirty="0">
                <a:solidFill>
                  <a:srgbClr val="C00000"/>
                </a:solidFill>
              </a:rPr>
              <a:t>to </a:t>
            </a:r>
            <a:r>
              <a:rPr lang="en-GB" sz="4400" b="1" dirty="0" smtClean="0">
                <a:solidFill>
                  <a:srgbClr val="C00000"/>
                </a:solidFill>
              </a:rPr>
              <a:t>22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3"/>
          <a:stretch/>
        </p:blipFill>
        <p:spPr>
          <a:xfrm>
            <a:off x="575556" y="908720"/>
            <a:ext cx="7992888" cy="56392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 bwMode="auto">
          <a:xfrm>
            <a:off x="802532" y="5589240"/>
            <a:ext cx="7493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In this section fully describe the nature, severity, cause and any other information that helps an understanding of the SAE. </a:t>
            </a:r>
            <a:r>
              <a:rPr lang="en-GB" sz="1400" dirty="0" smtClean="0">
                <a:latin typeface="+mn-lt"/>
              </a:rPr>
              <a:t>Describe </a:t>
            </a:r>
            <a:r>
              <a:rPr lang="en-GB" sz="1400" dirty="0">
                <a:latin typeface="+mn-lt"/>
              </a:rPr>
              <a:t>therapeutic measures taken and, if available, outcome details. </a:t>
            </a:r>
            <a:r>
              <a:rPr lang="en-GB" sz="1400" dirty="0" smtClean="0">
                <a:latin typeface="+mn-lt"/>
              </a:rPr>
              <a:t>Please </a:t>
            </a:r>
            <a:r>
              <a:rPr lang="en-GB" sz="1400" dirty="0">
                <a:latin typeface="+mn-lt"/>
              </a:rPr>
              <a:t>use precise medical </a:t>
            </a:r>
            <a:r>
              <a:rPr lang="en-GB" sz="1400" dirty="0" smtClean="0">
                <a:latin typeface="+mn-lt"/>
              </a:rPr>
              <a:t>terminology.</a:t>
            </a:r>
            <a:endParaRPr lang="en-GB" sz="1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156176" y="1827475"/>
            <a:ext cx="2664296" cy="95410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400" dirty="0">
                <a:latin typeface="+mn-lt"/>
              </a:rPr>
              <a:t>Please tick ALL that apply.  Details about adjusted dosage and drug and non-drug therapies can be noted in field </a:t>
            </a:r>
            <a:r>
              <a:rPr lang="en-GB" sz="1400" dirty="0" smtClean="0">
                <a:latin typeface="+mn-lt"/>
              </a:rPr>
              <a:t>22</a:t>
            </a:r>
            <a:endParaRPr lang="en-GB" sz="1400" dirty="0">
              <a:latin typeface="+mn-lt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81612" y="3680030"/>
            <a:ext cx="544657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ea typeface="Calibri" pitchFamily="34" charset="0"/>
                <a:cs typeface="Calibri" pitchFamily="34" charset="0"/>
              </a:rPr>
              <a:t>List all tests/laboratory findings relevant to the diagnosis of the SAE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Sections </a:t>
            </a:r>
            <a:r>
              <a:rPr lang="en-GB" sz="3600" b="1" dirty="0" smtClean="0">
                <a:solidFill>
                  <a:srgbClr val="C00000"/>
                </a:solidFill>
              </a:rPr>
              <a:t>23 </a:t>
            </a:r>
            <a:r>
              <a:rPr lang="en-GB" sz="3600" b="1" dirty="0">
                <a:solidFill>
                  <a:srgbClr val="C00000"/>
                </a:solidFill>
              </a:rPr>
              <a:t>to 25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83568" y="2564904"/>
            <a:ext cx="77768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+mn-lt"/>
              </a:rPr>
              <a:t>The staff completing the form should write their full </a:t>
            </a:r>
            <a:r>
              <a:rPr lang="en-GB" sz="2000" dirty="0">
                <a:latin typeface="+mn-lt"/>
              </a:rPr>
              <a:t>name and provide a direct telephone number where </a:t>
            </a:r>
            <a:r>
              <a:rPr lang="en-GB" sz="2000" dirty="0" smtClean="0">
                <a:latin typeface="+mn-lt"/>
              </a:rPr>
              <a:t>s/he </a:t>
            </a:r>
            <a:r>
              <a:rPr lang="en-GB" sz="2000" dirty="0">
                <a:latin typeface="+mn-lt"/>
              </a:rPr>
              <a:t>may be contacted </a:t>
            </a:r>
            <a:r>
              <a:rPr lang="en-GB" sz="2000" dirty="0" smtClean="0">
                <a:latin typeface="+mn-lt"/>
              </a:rPr>
              <a:t>urgently</a:t>
            </a:r>
            <a:endParaRPr lang="en-GB" sz="2000" dirty="0">
              <a:latin typeface="+mn-lt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Remember to sign the </a:t>
            </a:r>
            <a:r>
              <a:rPr lang="en-GB" sz="2000" dirty="0" smtClean="0">
                <a:latin typeface="+mn-lt"/>
              </a:rPr>
              <a:t>form</a:t>
            </a:r>
            <a:endParaRPr lang="en-GB" sz="2000" dirty="0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+mn-lt"/>
              </a:rPr>
              <a:t>The PI must be informed of the SAE and sign field 24 to confirm s/he has reviewed the form</a:t>
            </a:r>
            <a:endParaRPr lang="en-GB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19572" y="5589240"/>
            <a:ext cx="770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nter the date </a:t>
            </a:r>
            <a:r>
              <a:rPr lang="en-GB" sz="2000" dirty="0">
                <a:latin typeface="+mn-lt"/>
              </a:rPr>
              <a:t>of </a:t>
            </a:r>
            <a:r>
              <a:rPr lang="en-GB" sz="2000" dirty="0" smtClean="0">
                <a:latin typeface="+mn-lt"/>
              </a:rPr>
              <a:t>this </a:t>
            </a:r>
            <a:r>
              <a:rPr lang="en-GB" sz="2000" dirty="0">
                <a:latin typeface="+mn-lt"/>
              </a:rPr>
              <a:t>form </a:t>
            </a:r>
            <a:r>
              <a:rPr lang="en-GB" sz="2000" dirty="0" smtClean="0">
                <a:latin typeface="+mn-lt"/>
              </a:rPr>
              <a:t>is </a:t>
            </a:r>
            <a:r>
              <a:rPr lang="en-GB" sz="2000" dirty="0">
                <a:latin typeface="+mn-lt"/>
              </a:rPr>
              <a:t>completed in format DD MM </a:t>
            </a:r>
            <a:r>
              <a:rPr lang="en-GB" sz="2000" dirty="0" smtClean="0">
                <a:latin typeface="+mn-lt"/>
              </a:rPr>
              <a:t>YYYY</a:t>
            </a:r>
            <a:endParaRPr lang="en-GB" sz="2000" dirty="0">
              <a:latin typeface="+mn-lt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574"/>
          <a:stretch/>
        </p:blipFill>
        <p:spPr>
          <a:xfrm>
            <a:off x="718468" y="1124744"/>
            <a:ext cx="7707064" cy="12670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4869160"/>
            <a:ext cx="7704856" cy="5620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107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THIS PRESENTATION MUST BE USED WITH: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dirty="0" smtClean="0">
                <a:latin typeface="+mn-lt"/>
                <a:ea typeface="Calibri" pitchFamily="34" charset="0"/>
                <a:cs typeface="Times New Roman" pitchFamily="18" charset="0"/>
              </a:rPr>
              <a:t>The Trial Protocol (</a:t>
            </a:r>
            <a:r>
              <a:rPr lang="en-GB" sz="2000" dirty="0">
                <a:latin typeface="+mn-lt"/>
                <a:ea typeface="Calibri" pitchFamily="34" charset="0"/>
                <a:cs typeface="Times New Roman" pitchFamily="18" charset="0"/>
              </a:rPr>
              <a:t>Section 2.9)</a:t>
            </a:r>
            <a:r>
              <a:rPr lang="en-GB" sz="2000" i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>
                <a:latin typeface="+mn-lt"/>
                <a:ea typeface="Calibri" pitchFamily="34" charset="0"/>
                <a:cs typeface="Times New Roman" pitchFamily="18" charset="0"/>
              </a:rPr>
              <a:t>and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dirty="0">
                <a:latin typeface="+mn-lt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000" dirty="0" err="1" smtClean="0">
                <a:latin typeface="+mn-lt"/>
                <a:ea typeface="Calibri" pitchFamily="34" charset="0"/>
                <a:cs typeface="Times New Roman" pitchFamily="18" charset="0"/>
              </a:rPr>
              <a:t>uidance</a:t>
            </a: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for investigators: ADVERSE EVENT REPORTING AND COMPLETING THE REPORT FORM (in Investigator </a:t>
            </a: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Site File section 7)</a:t>
            </a:r>
            <a:endParaRPr lang="en-GB" sz="2000" dirty="0">
              <a:latin typeface="+mn-l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893561" cy="410445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20888"/>
            <a:ext cx="2376264" cy="410445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664296" cy="410445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700"/>
            <a:ext cx="9144000" cy="6155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400" b="1" dirty="0" smtClean="0">
                <a:solidFill>
                  <a:srgbClr val="C00000"/>
                </a:solidFill>
              </a:rPr>
              <a:t>How to make corrections on the AE report form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69850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If you enter an incorrect value on the form: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GB" sz="1600" dirty="0">
                <a:latin typeface="+mn-lt"/>
              </a:rPr>
              <a:t>Cross out the incorrect value </a:t>
            </a:r>
            <a:r>
              <a:rPr lang="en-GB" sz="1600" b="1" dirty="0">
                <a:solidFill>
                  <a:srgbClr val="C00000"/>
                </a:solidFill>
                <a:latin typeface="+mn-lt"/>
              </a:rPr>
              <a:t>so it is still visible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GB" sz="1600" dirty="0">
                <a:latin typeface="+mn-lt"/>
              </a:rPr>
              <a:t>Enter the correct value alongside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GB" sz="1600" dirty="0">
                <a:latin typeface="+mn-lt"/>
              </a:rPr>
              <a:t>Enter the date and your initials alongside each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2622550"/>
            <a:ext cx="3600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EXAMPLES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3816424" cy="10955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24017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27584" y="2420888"/>
            <a:ext cx="4532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form must be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Faxed to </a:t>
            </a:r>
            <a:r>
              <a:rPr lang="en-GB" sz="20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+44(0)20 7299 4663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or emailed to </a:t>
            </a:r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statinwise@Lshtm.ac.uk</a:t>
            </a:r>
            <a:endParaRPr lang="en-US" sz="20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580112" y="2132856"/>
            <a:ext cx="2921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5085184"/>
            <a:ext cx="4743450" cy="982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tIns="144000" bIns="144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Please </a:t>
            </a:r>
            <a:r>
              <a:rPr lang="en-GB" sz="2000" b="1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store </a:t>
            </a:r>
            <a:r>
              <a:rPr lang="en-GB" sz="2000" b="1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any original 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paper forms 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in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Section 15 of the Investigator Site File</a:t>
            </a:r>
            <a:endParaRPr lang="en-US" sz="2000" b="1" dirty="0">
              <a:solidFill>
                <a:srgbClr val="C0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414"/>
            <a:ext cx="9144000" cy="14465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</a:rPr>
              <a:t>How to send the Adverse Events </a:t>
            </a:r>
            <a:endParaRPr lang="en-GB" sz="4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GB" sz="4400" b="1" dirty="0" smtClean="0">
                <a:solidFill>
                  <a:srgbClr val="C00000"/>
                </a:solidFill>
              </a:rPr>
              <a:t>reporting </a:t>
            </a:r>
            <a:r>
              <a:rPr lang="en-GB" sz="4400" b="1" dirty="0">
                <a:solidFill>
                  <a:srgbClr val="C00000"/>
                </a:solidFill>
              </a:rPr>
              <a:t>form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86977" y="3926810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 smtClean="0">
                <a:latin typeface="Calibri" pitchFamily="34" charset="0"/>
              </a:rPr>
              <a:t>London </a:t>
            </a:r>
            <a:r>
              <a:rPr lang="en-GB" dirty="0">
                <a:latin typeface="Calibri" pitchFamily="34" charset="0"/>
              </a:rPr>
              <a:t>School of Hygiene &amp; Tropical Medicine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Room 180, Keppel </a:t>
            </a:r>
            <a:r>
              <a:rPr lang="en-GB" dirty="0">
                <a:latin typeface="Calibri" pitchFamily="34" charset="0"/>
              </a:rPr>
              <a:t>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</a:t>
            </a:r>
            <a:r>
              <a:rPr lang="en-GB" dirty="0" smtClean="0">
                <a:latin typeface="Calibri" pitchFamily="34" charset="0"/>
              </a:rPr>
              <a:t>4684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Fax </a:t>
            </a:r>
            <a:r>
              <a:rPr lang="en-GB" dirty="0">
                <a:latin typeface="Calibri" pitchFamily="34" charset="0"/>
              </a:rPr>
              <a:t>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</a:t>
            </a:r>
            <a:r>
              <a:rPr lang="en-GB" dirty="0" smtClean="0">
                <a:latin typeface="Calibri" pitchFamily="34" charset="0"/>
              </a:rPr>
              <a:t>statinwise@Lshtm.ac.uk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699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617" y="885590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455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39736"/>
              </p:ext>
            </p:extLst>
          </p:nvPr>
        </p:nvGraphicFramePr>
        <p:xfrm>
          <a:off x="704042" y="1260602"/>
          <a:ext cx="7735916" cy="4992892"/>
        </p:xfrm>
        <a:graphic>
          <a:graphicData uri="http://schemas.openxmlformats.org/drawingml/2006/table">
            <a:tbl>
              <a:tblPr/>
              <a:tblGrid>
                <a:gridCol w="2299743"/>
                <a:gridCol w="5436173"/>
              </a:tblGrid>
              <a:tr h="579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Adverse event (AE) 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Any untoward medical occurrence affecting a trial participant during the course of a clinical trial</a:t>
                      </a: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Serious Adverse Event (SAE) 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3" marR="59963" marT="9439" marB="9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A serious adverse event (experience) is any untoward medical occurrence that at any dose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results in death;</a:t>
                      </a:r>
                      <a:endParaRPr lang="en-GB" sz="16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is life-threatening;</a:t>
                      </a:r>
                      <a:endParaRPr lang="en-GB" sz="16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requires in-patient hospitalisation or prolongation of existing hospitalisation</a:t>
                      </a: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endParaRPr lang="en-GB" sz="16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results in persistent or significant disability/incapacity; or</a:t>
                      </a:r>
                      <a:endParaRPr lang="en-GB" sz="16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is a congenital anomaly/birth defect.</a:t>
                      </a:r>
                      <a:endParaRPr lang="en-GB" sz="1600" dirty="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59963" marR="59963" marT="9439" marB="9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Adverse Reaction (AR) 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An adverse event when there is at least a possibility that it is causally linked to a trial drug or intervention</a:t>
                      </a: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Serious Adverse Reaction (SAR) 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SAE that is thought to be causally linked to a trial drug or intervention</a:t>
                      </a: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Suspected Unexpected Serious Adverse Reaction (SUSAR) 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GB" sz="16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unexpected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occurrence of a SAR; there need only be an index of suspicion that the event is a previously unreported reaction to a trial drug or a previously reported but exaggerated or unexpectedly frequent adverse drug reaction.</a:t>
                      </a:r>
                    </a:p>
                  </a:txBody>
                  <a:tcPr marL="59963" marR="59963" marT="9439" marB="9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</a:rPr>
              <a:t>Definitions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What should be reported as AE or SAE in the </a:t>
            </a:r>
            <a:r>
              <a:rPr lang="en-GB" b="1" dirty="0" err="1">
                <a:solidFill>
                  <a:srgbClr val="C00000"/>
                </a:solidFill>
              </a:rPr>
              <a:t>StatinWISE</a:t>
            </a:r>
            <a:r>
              <a:rPr lang="en-GB" b="1" dirty="0">
                <a:solidFill>
                  <a:srgbClr val="C00000"/>
                </a:solidFill>
              </a:rPr>
              <a:t> trial?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511256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C00000"/>
                </a:solidFill>
              </a:rPr>
              <a:t>Adverse Event (AE)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Any untoward medical occurrence not listed in the Atorvastatin 20mg </a:t>
            </a:r>
            <a:r>
              <a:rPr lang="en-GB" sz="2400" dirty="0" err="1" smtClean="0"/>
              <a:t>SmPC</a:t>
            </a:r>
            <a:r>
              <a:rPr lang="en-GB" sz="2400" dirty="0" smtClean="0"/>
              <a:t> (appendix 8 of protocol) affecting the trial participant during the course if a clinical trial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C00000"/>
                </a:solidFill>
              </a:rPr>
              <a:t>Serious Adverse Event (SAE)</a:t>
            </a:r>
            <a:r>
              <a:rPr lang="en-GB" sz="2400" dirty="0" smtClean="0"/>
              <a:t> is an AE which at any dose: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Results in death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Is life-threatening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Requires inpatient hospitalisation or prolongation of existing hospitalisation; 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Results in persistent or significant disability/incapacity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Is a congenital anomaly/birth defect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601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When should AE or SAE be reported?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91822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Events are reportable from the point of Randomisation as this is when the Patient Alert card will be given to them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Events should be reported within 24 hrs of becoming aware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628292" cy="1656184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1735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51" y="87533"/>
            <a:ext cx="8377299" cy="759618"/>
          </a:xfrm>
        </p:spPr>
        <p:txBody>
          <a:bodyPr/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How should AE and SAE be reported?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836713"/>
            <a:ext cx="7975798" cy="1656184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Complete the paper AE form provided in Section 7 of the Investigator Site File </a:t>
            </a:r>
            <a:r>
              <a:rPr lang="en-GB" sz="3000" b="1" u="sng" dirty="0" smtClean="0"/>
              <a:t>OR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Complete the form online on the database  </a:t>
            </a:r>
          </a:p>
          <a:p>
            <a:pPr algn="just"/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2709805" cy="36724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723497" cy="3672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664296" cy="36724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29251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512" y="1196752"/>
            <a:ext cx="8352928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Adverse Event Report form must be completed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by hand and in English.</a:t>
            </a:r>
            <a:b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Please ensure that you write 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clearly</a:t>
            </a:r>
            <a:endParaRPr lang="en-GB" sz="20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 adverse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events that fulfil </a:t>
            </a:r>
            <a:r>
              <a:rPr lang="en-GB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ANY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of the seriousness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criteria, </a:t>
            </a:r>
            <a:r>
              <a:rPr lang="en-GB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all </a:t>
            </a:r>
            <a:r>
              <a:rPr lang="en-GB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 pages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the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form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must be completed and sent to the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CTU  </a:t>
            </a:r>
            <a:r>
              <a:rPr lang="en-GB" sz="2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WITHIN </a:t>
            </a:r>
            <a:r>
              <a:rPr lang="en-GB" sz="2000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24 HOURS </a:t>
            </a:r>
            <a:r>
              <a:rPr lang="en-GB" sz="2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GB" sz="2000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you becoming aware of the event. </a:t>
            </a:r>
            <a:endParaRPr lang="en-GB" sz="20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en-GB" sz="20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649"/>
            <a:ext cx="9144000" cy="70788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C00000"/>
                </a:solidFill>
              </a:rPr>
              <a:t>Reporting Adverse Events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4653136"/>
            <a:ext cx="6984776" cy="769441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If in doubt: Please report or call </a:t>
            </a:r>
            <a:r>
              <a:rPr lang="en-GB" sz="22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n-GB" sz="2200" b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2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us for </a:t>
            </a:r>
            <a:r>
              <a:rPr lang="en-GB" sz="2200" b="1" dirty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advice </a:t>
            </a:r>
            <a:endParaRPr lang="en-GB" sz="2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2000" y="904875"/>
            <a:ext cx="8568472" cy="4585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All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fields must be completed – do not leave blank fields.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If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the information is not known at the time of completing the form, write </a:t>
            </a:r>
            <a:r>
              <a:rPr lang="en-GB" b="1" dirty="0">
                <a:latin typeface="+mn-lt"/>
                <a:ea typeface="Calibri" pitchFamily="34" charset="0"/>
                <a:cs typeface="Times New Roman" pitchFamily="18" charset="0"/>
              </a:rPr>
              <a:t>NK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 (not known) or </a:t>
            </a:r>
            <a:r>
              <a:rPr lang="en-GB" b="1" dirty="0"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 (not applicable). </a:t>
            </a:r>
          </a:p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information supplied on the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AE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form must be consistent with the data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recorded in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the source data i.e. medical records and other data forms.</a:t>
            </a:r>
          </a:p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GB" b="1" dirty="0">
                <a:latin typeface="+mn-lt"/>
                <a:ea typeface="Calibri" pitchFamily="34" charset="0"/>
                <a:cs typeface="Times New Roman" pitchFamily="18" charset="0"/>
              </a:rPr>
              <a:t>Initial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 adverse event report form should be submitted even if there is only limited information.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When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any additional or relevant information becomes available, it should be submitted on </a:t>
            </a:r>
            <a:r>
              <a:rPr lang="en-GB" b="1" dirty="0">
                <a:latin typeface="+mn-lt"/>
                <a:ea typeface="Calibri" pitchFamily="34" charset="0"/>
                <a:cs typeface="Times New Roman" pitchFamily="18" charset="0"/>
              </a:rPr>
              <a:t>follow-up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report forms – there may be more than one follow-up form.  If the event is serious, then follow-up data must be sent to the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CTU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within 24 hours.</a:t>
            </a:r>
          </a:p>
          <a:p>
            <a:pPr marL="270000" indent="-270000" algn="just" eaLnBrk="0" hangingPunct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In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GB" b="1" dirty="0">
                <a:latin typeface="+mn-lt"/>
                <a:ea typeface="Calibri" pitchFamily="34" charset="0"/>
                <a:cs typeface="Times New Roman" pitchFamily="18" charset="0"/>
              </a:rPr>
              <a:t>follow-up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 report form, you must complete the header information (to identify the patient), the diagnosis must be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completed (to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identify the event) and </a:t>
            </a:r>
            <a:r>
              <a:rPr lang="en-GB" u="sng" dirty="0">
                <a:latin typeface="+mn-lt"/>
                <a:ea typeface="Calibri" pitchFamily="34" charset="0"/>
                <a:cs typeface="Times New Roman" pitchFamily="18" charset="0"/>
              </a:rPr>
              <a:t>only new or corrected information must be reported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. Please note that the information provided in the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follow-up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AE </a:t>
            </a:r>
            <a:r>
              <a:rPr lang="en-GB" dirty="0" smtClean="0">
                <a:latin typeface="+mn-lt"/>
                <a:ea typeface="Calibri" pitchFamily="34" charset="0"/>
                <a:cs typeface="Times New Roman" pitchFamily="18" charset="0"/>
              </a:rPr>
              <a:t>report form </a:t>
            </a:r>
            <a:r>
              <a:rPr lang="en-GB" dirty="0">
                <a:latin typeface="+mn-lt"/>
                <a:ea typeface="Calibri" pitchFamily="34" charset="0"/>
                <a:cs typeface="Times New Roman" pitchFamily="18" charset="0"/>
              </a:rPr>
              <a:t>supersedes the information previously reported.</a:t>
            </a:r>
          </a:p>
          <a:p>
            <a:pPr marL="285750" indent="-285750" algn="just" eaLnBrk="0" hangingPunct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Completed forms can 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 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sent by FAX to +44(0)20 7299 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4663</a:t>
            </a:r>
            <a:r>
              <a:rPr lang="en-GB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 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 a scanned image/s attached to an email to </a:t>
            </a:r>
            <a:r>
              <a:rPr lang="en-GB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statinwise@Lshtm.ac.uk.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GB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87" y="5656096"/>
            <a:ext cx="7286625" cy="1015663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IF YOU NEED URGENT ADVICE ABOUT REPORTING AN ADVERSE EVENT PLEASE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CALL: +44 207 299 4684 (Mon-Fri, 9am-5pm) </a:t>
            </a:r>
          </a:p>
          <a:p>
            <a:pPr algn="ctr" eaLnBrk="0" hangingPunct="0"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OR +44(0)7768 707500 (outside of office hours)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Reporting Adverse </a:t>
            </a:r>
            <a:r>
              <a:rPr lang="en-GB" sz="3600" b="1" dirty="0" smtClean="0">
                <a:solidFill>
                  <a:srgbClr val="C00000"/>
                </a:solidFill>
              </a:rPr>
              <a:t>Events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07535"/>
            <a:ext cx="8229600" cy="1714500"/>
          </a:xfrm>
          <a:prstGeom prst="rect">
            <a:avLst/>
          </a:prstGeom>
        </p:spPr>
        <p:txBody>
          <a:bodyPr/>
          <a:lstStyle/>
          <a:p>
            <a:pPr marL="268288" indent="-268288" algn="just" fontAlgn="auto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400" dirty="0"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GB" sz="2400" i="1" dirty="0">
                <a:latin typeface="+mn-lt"/>
                <a:ea typeface="Calibri" pitchFamily="34" charset="0"/>
                <a:cs typeface="Times New Roman" pitchFamily="18" charset="0"/>
              </a:rPr>
              <a:t>Adverse Event </a:t>
            </a:r>
            <a:r>
              <a:rPr lang="en-GB" sz="2400" i="1" dirty="0" smtClean="0">
                <a:latin typeface="+mn-lt"/>
                <a:ea typeface="Calibri" pitchFamily="34" charset="0"/>
                <a:cs typeface="Times New Roman" pitchFamily="18" charset="0"/>
              </a:rPr>
              <a:t>report </a:t>
            </a:r>
            <a:r>
              <a:rPr lang="en-GB" sz="2400" i="1" dirty="0">
                <a:latin typeface="+mn-lt"/>
                <a:ea typeface="Calibri" pitchFamily="34" charset="0"/>
                <a:cs typeface="Times New Roman" pitchFamily="18" charset="0"/>
              </a:rPr>
              <a:t>form</a:t>
            </a:r>
            <a:r>
              <a:rPr lang="en-GB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ea typeface="Calibri" pitchFamily="34" charset="0"/>
                <a:cs typeface="Times New Roman" pitchFamily="18" charset="0"/>
              </a:rPr>
              <a:t>can </a:t>
            </a:r>
            <a:r>
              <a:rPr lang="en-GB" sz="2400" dirty="0">
                <a:latin typeface="+mn-lt"/>
                <a:ea typeface="Calibri" pitchFamily="34" charset="0"/>
                <a:cs typeface="Times New Roman" pitchFamily="18" charset="0"/>
              </a:rPr>
              <a:t>be used to report all </a:t>
            </a:r>
            <a:br>
              <a:rPr lang="en-GB" sz="2400" dirty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GB" sz="2400" dirty="0">
                <a:latin typeface="+mn-lt"/>
                <a:ea typeface="Calibri" pitchFamily="34" charset="0"/>
                <a:cs typeface="Times New Roman" pitchFamily="18" charset="0"/>
              </a:rPr>
              <a:t>adverse events in line with the Protocol</a:t>
            </a:r>
          </a:p>
          <a:p>
            <a:pPr marL="268288" indent="-268288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400" dirty="0">
                <a:latin typeface="+mn-lt"/>
                <a:ea typeface="+mj-ea"/>
                <a:cs typeface="+mj-cs"/>
              </a:rPr>
              <a:t>Adverse Event </a:t>
            </a:r>
            <a:r>
              <a:rPr lang="en-GB" sz="2400" dirty="0" smtClean="0">
                <a:latin typeface="+mn-lt"/>
                <a:ea typeface="+mj-ea"/>
                <a:cs typeface="+mj-cs"/>
              </a:rPr>
              <a:t>report </a:t>
            </a:r>
            <a:r>
              <a:rPr lang="en-GB" sz="2400" dirty="0">
                <a:latin typeface="+mn-lt"/>
                <a:ea typeface="+mj-ea"/>
                <a:cs typeface="+mj-cs"/>
              </a:rPr>
              <a:t>forms can be found in your </a:t>
            </a:r>
            <a:r>
              <a:rPr lang="en-GB" sz="2400" dirty="0" smtClean="0">
                <a:latin typeface="+mn-lt"/>
                <a:ea typeface="+mj-ea"/>
                <a:cs typeface="+mj-cs"/>
              </a:rPr>
              <a:t>Investigator Site </a:t>
            </a:r>
            <a:r>
              <a:rPr lang="en-GB" sz="2400" dirty="0">
                <a:latin typeface="+mn-lt"/>
                <a:ea typeface="+mj-ea"/>
                <a:cs typeface="+mj-cs"/>
              </a:rPr>
              <a:t>File Section 7 and on the CD </a:t>
            </a:r>
            <a:r>
              <a:rPr lang="en-GB" sz="2400" dirty="0" smtClean="0">
                <a:latin typeface="+mn-lt"/>
                <a:ea typeface="+mj-ea"/>
                <a:cs typeface="+mj-cs"/>
              </a:rPr>
              <a:t>inside </a:t>
            </a:r>
            <a:r>
              <a:rPr lang="en-GB" sz="2400" dirty="0">
                <a:latin typeface="+mn-lt"/>
                <a:ea typeface="+mj-ea"/>
                <a:cs typeface="+mj-cs"/>
              </a:rPr>
              <a:t>the front cover</a:t>
            </a:r>
            <a:endParaRPr lang="en-US" sz="240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6287"/>
            <a:ext cx="9144000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Reporting Adverse </a:t>
            </a:r>
            <a:r>
              <a:rPr lang="en-GB" sz="3600" b="1" dirty="0" smtClean="0">
                <a:solidFill>
                  <a:srgbClr val="C00000"/>
                </a:solidFill>
              </a:rPr>
              <a:t>Events using the paper form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1501</Words>
  <Application>Microsoft Office PowerPoint</Application>
  <PresentationFormat>On-screen Show (4:3)</PresentationFormat>
  <Paragraphs>151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TCC</vt:lpstr>
      <vt:lpstr>PowerPoint Presentation</vt:lpstr>
      <vt:lpstr>PowerPoint Presentation</vt:lpstr>
      <vt:lpstr>PowerPoint Presentation</vt:lpstr>
      <vt:lpstr>What should be reported as AE or SAE in the StatinWISE trial?</vt:lpstr>
      <vt:lpstr>When should AE or SAE be reported?</vt:lpstr>
      <vt:lpstr>How should AE and SAE be reported?</vt:lpstr>
      <vt:lpstr>PowerPoint Presentation</vt:lpstr>
      <vt:lpstr>PowerPoint Presentation</vt:lpstr>
      <vt:lpstr>PowerPoint Presentation</vt:lpstr>
      <vt:lpstr>PowerPoint Presentation</vt:lpstr>
      <vt:lpstr>Header and Section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Enph4039</dc:creator>
  <cp:lastModifiedBy>Nabila Youssouf</cp:lastModifiedBy>
  <cp:revision>271</cp:revision>
  <cp:lastPrinted>2016-11-22T11:35:24Z</cp:lastPrinted>
  <dcterms:created xsi:type="dcterms:W3CDTF">2009-07-07T14:26:15Z</dcterms:created>
  <dcterms:modified xsi:type="dcterms:W3CDTF">2016-11-22T11:35:31Z</dcterms:modified>
</cp:coreProperties>
</file>