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265" r:id="rId3"/>
    <p:sldId id="279" r:id="rId4"/>
    <p:sldId id="270" r:id="rId5"/>
    <p:sldId id="267" r:id="rId6"/>
    <p:sldId id="268" r:id="rId7"/>
    <p:sldId id="277" r:id="rId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8" autoAdjust="0"/>
    <p:restoredTop sz="94709" autoAdjust="0"/>
  </p:normalViewPr>
  <p:slideViewPr>
    <p:cSldViewPr>
      <p:cViewPr varScale="1">
        <p:scale>
          <a:sx n="111" d="100"/>
          <a:sy n="111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385FC-671F-4E02-89D9-7335DDFBF9F7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4EAC-D584-45A2-9FCB-F27DA27567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409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F2EB17C-1EAE-481B-9185-2AE8DD2F3CEE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4CFB19F-A444-4E46-8580-B33FA857D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38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BDB8-E5E4-4252-B26A-61AEF23BB88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623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0BDB8-E5E4-4252-B26A-61AEF23BB88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1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"/>
          </a:blip>
          <a:srcRect l="13331" t="2409" b="4819"/>
          <a:stretch>
            <a:fillRect/>
          </a:stretch>
        </p:blipFill>
        <p:spPr>
          <a:xfrm flipH="1">
            <a:off x="8064000" y="5155146"/>
            <a:ext cx="1080000" cy="1560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SHTM small blue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527675"/>
            <a:ext cx="900112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Picture1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"/>
          </a:blip>
          <a:srcRect l="13331" t="2409" b="4819"/>
          <a:stretch>
            <a:fillRect/>
          </a:stretch>
        </p:blipFill>
        <p:spPr>
          <a:xfrm flipH="1">
            <a:off x="8064000" y="3440634"/>
            <a:ext cx="1080000" cy="1560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Picture1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"/>
          </a:blip>
          <a:srcRect l="13331" t="2409" b="4819"/>
          <a:stretch>
            <a:fillRect/>
          </a:stretch>
        </p:blipFill>
        <p:spPr>
          <a:xfrm flipH="1">
            <a:off x="8064000" y="1714512"/>
            <a:ext cx="1080000" cy="15600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Picture1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4000"/>
          </a:blip>
          <a:srcRect l="13331" t="2409" b="4819"/>
          <a:stretch>
            <a:fillRect/>
          </a:stretch>
        </p:blipFill>
        <p:spPr>
          <a:xfrm flipH="1">
            <a:off x="8064000" y="0"/>
            <a:ext cx="1080000" cy="1560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B988F9D-F920-4585-937B-4A5D0C59DF4E}" type="datetimeFigureOut">
              <a:rPr lang="en-GB" smtClean="0"/>
              <a:t>22/11/2016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2C13917-A3EE-4B3D-90E5-B56438EC7C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9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5" r:id="rId2"/>
    <p:sldLayoutId id="2147483716" r:id="rId3"/>
    <p:sldLayoutId id="2147483718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4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TU_Colour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4302" y="5568664"/>
            <a:ext cx="1228725" cy="700088"/>
          </a:xfrm>
          <a:prstGeom prst="rect">
            <a:avLst/>
          </a:prstGeom>
        </p:spPr>
      </p:pic>
      <p:pic>
        <p:nvPicPr>
          <p:cNvPr id="8" name="Picture 7" descr="lshtm_logo_posters-black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0115" y="401469"/>
            <a:ext cx="1583391" cy="8315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22301" r="1300" b="20999"/>
          <a:stretch/>
        </p:blipFill>
        <p:spPr>
          <a:xfrm>
            <a:off x="3167844" y="1535966"/>
            <a:ext cx="2808312" cy="137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645" y="5671401"/>
            <a:ext cx="1872234" cy="6068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35248" y="436755"/>
            <a:ext cx="1576487" cy="7997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82679" y="3509985"/>
            <a:ext cx="5778642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+mn-lt"/>
              </a:rPr>
              <a:t>A series of </a:t>
            </a:r>
            <a:r>
              <a:rPr lang="en-US" sz="1350" dirty="0" err="1">
                <a:latin typeface="+mn-lt"/>
              </a:rPr>
              <a:t>randomised</a:t>
            </a:r>
            <a:r>
              <a:rPr lang="en-US" sz="1350" dirty="0">
                <a:latin typeface="+mn-lt"/>
              </a:rPr>
              <a:t> controlled N-of 1 trials in patients who have discontinued or are considering discontinuing statin use due to muscle-related symptoms to assess if atorvastatin treatment causes more muscle symptoms than placebo</a:t>
            </a:r>
            <a:endParaRPr lang="en-GB" sz="1350" dirty="0">
              <a:latin typeface="+mn-lt"/>
            </a:endParaRPr>
          </a:p>
          <a:p>
            <a:pPr algn="ctr"/>
            <a:endParaRPr lang="en-GB" sz="135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564" y="4588148"/>
            <a:ext cx="7848872" cy="2269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800" b="1" dirty="0">
                <a:latin typeface="Calibri" pitchFamily="34" charset="0"/>
                <a:cs typeface="Arial" charset="0"/>
              </a:rPr>
              <a:t>WHAT TO DO IF A PATIENT DEVELOPS </a:t>
            </a:r>
            <a:br>
              <a:rPr lang="en-GB" sz="2800" b="1" dirty="0">
                <a:latin typeface="Calibri" pitchFamily="34" charset="0"/>
                <a:cs typeface="Arial" charset="0"/>
              </a:rPr>
            </a:br>
            <a:r>
              <a:rPr lang="en-GB" sz="2800" b="1" dirty="0">
                <a:latin typeface="Calibri" pitchFamily="34" charset="0"/>
                <a:cs typeface="Arial" charset="0"/>
              </a:rPr>
              <a:t>AN UNEXPECTED PROBLEM?</a:t>
            </a:r>
          </a:p>
          <a:p>
            <a:pPr algn="ctr"/>
            <a:endParaRPr lang="en-GB" sz="1350" dirty="0"/>
          </a:p>
          <a:p>
            <a:pPr algn="ctr"/>
            <a:endParaRPr lang="en-GB" sz="1350" dirty="0"/>
          </a:p>
          <a:p>
            <a:pPr algn="ctr"/>
            <a:endParaRPr lang="en-GB" sz="1350" dirty="0"/>
          </a:p>
          <a:p>
            <a:pPr algn="ctr"/>
            <a:endParaRPr lang="en-GB" sz="1350" dirty="0"/>
          </a:p>
          <a:p>
            <a:pPr algn="ctr"/>
            <a:endParaRPr lang="en-GB" sz="900" dirty="0">
              <a:latin typeface="+mn-lt"/>
            </a:endParaRPr>
          </a:p>
          <a:p>
            <a:pPr algn="ctr"/>
            <a:r>
              <a:rPr lang="en-GB" sz="900" dirty="0">
                <a:latin typeface="+mn-lt"/>
              </a:rPr>
              <a:t>Trial protocol code: ISRCTN30952488</a:t>
            </a:r>
          </a:p>
          <a:p>
            <a:pPr algn="ctr"/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Version 1, 17 November 2016</a:t>
            </a:r>
            <a:endParaRPr lang="en-GB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26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611982" y="2204864"/>
            <a:ext cx="7920037" cy="4439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sz="2400" dirty="0">
                <a:latin typeface="Calibri" pitchFamily="34" charset="0"/>
              </a:rPr>
              <a:t>If you have </a:t>
            </a:r>
            <a:r>
              <a:rPr lang="en-GB" sz="2400" dirty="0" smtClean="0">
                <a:latin typeface="Calibri" pitchFamily="34" charset="0"/>
              </a:rPr>
              <a:t>concerns </a:t>
            </a:r>
            <a:r>
              <a:rPr lang="en-GB" sz="2400" dirty="0">
                <a:latin typeface="Calibri" pitchFamily="34" charset="0"/>
              </a:rPr>
              <a:t>about a </a:t>
            </a:r>
            <a:r>
              <a:rPr lang="en-GB" sz="2400" dirty="0" smtClean="0">
                <a:latin typeface="Calibri" pitchFamily="34" charset="0"/>
              </a:rPr>
              <a:t>participant </a:t>
            </a:r>
            <a:r>
              <a:rPr lang="en-GB" sz="2400" dirty="0">
                <a:latin typeface="Calibri" pitchFamily="34" charset="0"/>
              </a:rPr>
              <a:t>in the trial, you </a:t>
            </a:r>
            <a:r>
              <a:rPr lang="en-GB" sz="2400" dirty="0" smtClean="0">
                <a:latin typeface="Calibri" pitchFamily="34" charset="0"/>
              </a:rPr>
              <a:t>should first contact </a:t>
            </a:r>
            <a:r>
              <a:rPr lang="en-GB" sz="2400" dirty="0">
                <a:latin typeface="Calibri" pitchFamily="34" charset="0"/>
              </a:rPr>
              <a:t>the </a:t>
            </a:r>
            <a:r>
              <a:rPr lang="en-GB" sz="2400" dirty="0" smtClean="0">
                <a:latin typeface="Calibri" pitchFamily="34" charset="0"/>
              </a:rPr>
              <a:t>Principal Investigator </a:t>
            </a:r>
            <a:r>
              <a:rPr lang="en-GB" sz="2400" dirty="0">
                <a:latin typeface="Calibri" pitchFamily="34" charset="0"/>
              </a:rPr>
              <a:t>or </a:t>
            </a:r>
            <a:r>
              <a:rPr lang="en-GB" sz="2400" dirty="0" smtClean="0">
                <a:latin typeface="Calibri" pitchFamily="34" charset="0"/>
              </a:rPr>
              <a:t>his/her delegate at </a:t>
            </a:r>
            <a:r>
              <a:rPr lang="en-GB" sz="2400" dirty="0">
                <a:latin typeface="Calibri" pitchFamily="34" charset="0"/>
              </a:rPr>
              <a:t>your </a:t>
            </a:r>
            <a:r>
              <a:rPr lang="en-GB" sz="2400" dirty="0" smtClean="0">
                <a:latin typeface="Calibri" pitchFamily="34" charset="0"/>
              </a:rPr>
              <a:t>site</a:t>
            </a:r>
            <a:endParaRPr lang="en-GB" sz="2400" dirty="0">
              <a:latin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GB" sz="2400" dirty="0">
              <a:latin typeface="Calibri" pitchFamily="34" charset="0"/>
            </a:endParaRP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sz="2400" dirty="0">
                <a:latin typeface="Calibri" pitchFamily="34" charset="0"/>
              </a:rPr>
              <a:t>Advice about the trial (not clinical care) is available from the </a:t>
            </a:r>
            <a:r>
              <a:rPr lang="en-GB" sz="2400" dirty="0" err="1" smtClean="0">
                <a:latin typeface="Calibri" pitchFamily="34" charset="0"/>
              </a:rPr>
              <a:t>StatinWISE</a:t>
            </a:r>
            <a:r>
              <a:rPr lang="en-GB" sz="2400" dirty="0" smtClean="0">
                <a:latin typeface="Calibri" pitchFamily="34" charset="0"/>
              </a:rPr>
              <a:t> Trial team at the CTU during office hours: </a:t>
            </a:r>
          </a:p>
          <a:p>
            <a:pPr algn="ctr" defTabSz="846138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</a:pPr>
            <a:r>
              <a:rPr lang="en-GB" sz="2400" dirty="0">
                <a:latin typeface="Calibri" pitchFamily="34" charset="0"/>
              </a:rPr>
              <a:t>Tel +44(0)20 7299 4684</a:t>
            </a:r>
          </a:p>
          <a:p>
            <a:pPr algn="ctr" defTabSz="846138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</a:pPr>
            <a:r>
              <a:rPr lang="en-GB" sz="2400" dirty="0">
                <a:latin typeface="Calibri" pitchFamily="34" charset="0"/>
              </a:rPr>
              <a:t>Fax +44(0)20 7299 4663</a:t>
            </a:r>
          </a:p>
          <a:p>
            <a:pPr algn="ctr" defTabSz="846138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</a:pPr>
            <a:r>
              <a:rPr lang="en-GB" sz="2400" dirty="0">
                <a:latin typeface="Calibri" pitchFamily="34" charset="0"/>
              </a:rPr>
              <a:t>Email: statinwise@Lshtm.ac.uk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endParaRPr lang="en-GB" sz="2400" dirty="0">
              <a:latin typeface="Calibr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88640"/>
            <a:ext cx="9144000" cy="14465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>
                <a:solidFill>
                  <a:srgbClr val="C00000"/>
                </a:solidFill>
              </a:rPr>
              <a:t>If a patient develops </a:t>
            </a:r>
            <a:endParaRPr lang="en-GB" sz="4400" b="1" dirty="0" smtClean="0">
              <a:solidFill>
                <a:srgbClr val="C00000"/>
              </a:solidFill>
            </a:endParaRPr>
          </a:p>
          <a:p>
            <a:pPr algn="ctr">
              <a:defRPr/>
            </a:pPr>
            <a:r>
              <a:rPr lang="en-GB" sz="4400" b="1" dirty="0" smtClean="0">
                <a:solidFill>
                  <a:srgbClr val="C00000"/>
                </a:solidFill>
              </a:rPr>
              <a:t>an unexpected </a:t>
            </a:r>
            <a:r>
              <a:rPr lang="en-GB" sz="4400" b="1" dirty="0">
                <a:solidFill>
                  <a:srgbClr val="C00000"/>
                </a:solidFill>
              </a:rPr>
              <a:t>problem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What should be reported as AE or SAE in the </a:t>
            </a:r>
            <a:r>
              <a:rPr lang="en-GB" b="1" dirty="0" err="1">
                <a:solidFill>
                  <a:srgbClr val="C00000"/>
                </a:solidFill>
              </a:rPr>
              <a:t>StatinWISE</a:t>
            </a:r>
            <a:r>
              <a:rPr lang="en-GB" b="1" dirty="0">
                <a:solidFill>
                  <a:srgbClr val="C00000"/>
                </a:solidFill>
              </a:rPr>
              <a:t> trial?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8800"/>
            <a:ext cx="78867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C00000"/>
                </a:solidFill>
              </a:rPr>
              <a:t>Adverse Event (AE)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Any untoward medical occurrence not listed in the Atorvastatin 20mg </a:t>
            </a:r>
            <a:r>
              <a:rPr lang="en-GB" sz="2200" dirty="0" err="1" smtClean="0"/>
              <a:t>SmPC</a:t>
            </a:r>
            <a:r>
              <a:rPr lang="en-GB" sz="2200" dirty="0" smtClean="0"/>
              <a:t> (appendix 8 of protocol) affecting the trial participant during the course if a clinical trial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GB" sz="2400" dirty="0" smtClean="0">
                <a:solidFill>
                  <a:srgbClr val="C00000"/>
                </a:solidFill>
              </a:rPr>
              <a:t>Serious Adverse Event (SAE)</a:t>
            </a:r>
            <a:r>
              <a:rPr lang="en-GB" sz="2400" dirty="0" smtClean="0"/>
              <a:t> is an AE which at any dose: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Results in death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Is life-threatening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Requires inpatient hospitalisation or prolongation of existing hospitalisation; 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Results in persistent or significant disability/incapacity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GB" sz="2200" dirty="0" smtClean="0"/>
              <a:t>Is a congenital anomaly/birth defect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GB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1394647" y="6093296"/>
            <a:ext cx="6354706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itchFamily="34" charset="0"/>
              </a:rPr>
              <a:t>For further </a:t>
            </a: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information </a:t>
            </a:r>
            <a:r>
              <a:rPr lang="en-GB" b="1" dirty="0" smtClean="0">
                <a:solidFill>
                  <a:schemeClr val="bg1"/>
                </a:solidFill>
                <a:latin typeface="Calibri" pitchFamily="34" charset="0"/>
              </a:rPr>
              <a:t>see </a:t>
            </a:r>
            <a:r>
              <a:rPr lang="en-GB" b="1" dirty="0">
                <a:solidFill>
                  <a:schemeClr val="bg1"/>
                </a:solidFill>
                <a:latin typeface="Calibri" pitchFamily="34" charset="0"/>
              </a:rPr>
              <a:t>presentation titled </a:t>
            </a:r>
            <a:endParaRPr lang="en-GB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GB" b="1" dirty="0" smtClean="0">
                <a:solidFill>
                  <a:schemeClr val="bg1"/>
                </a:solidFill>
                <a:latin typeface="Calibri" pitchFamily="34" charset="0"/>
              </a:rPr>
              <a:t>‘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Adverse Event reporting and completing the report form</a:t>
            </a:r>
            <a:r>
              <a:rPr lang="en-US" b="1" dirty="0" smtClean="0">
                <a:solidFill>
                  <a:schemeClr val="bg1"/>
                </a:solidFill>
                <a:latin typeface="Calibri" pitchFamily="34" charset="0"/>
              </a:rPr>
              <a:t>’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00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8000" y="980728"/>
            <a:ext cx="8208000" cy="2958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200" dirty="0" smtClean="0">
                <a:latin typeface="Calibri" pitchFamily="34" charset="0"/>
              </a:rPr>
              <a:t>For each adverse event, an Adverse Event Report form must be completed (available</a:t>
            </a:r>
            <a:r>
              <a:rPr lang="en-GB" sz="2200" dirty="0">
                <a:latin typeface="Calibri" pitchFamily="34" charset="0"/>
              </a:rPr>
              <a:t> </a:t>
            </a:r>
            <a:r>
              <a:rPr lang="en-GB" sz="2200" dirty="0" smtClean="0">
                <a:latin typeface="Calibri" pitchFamily="34" charset="0"/>
              </a:rPr>
              <a:t>in Section </a:t>
            </a:r>
            <a:r>
              <a:rPr lang="en-GB" sz="2200" dirty="0">
                <a:latin typeface="Calibri" pitchFamily="34" charset="0"/>
              </a:rPr>
              <a:t>7 </a:t>
            </a:r>
            <a:r>
              <a:rPr lang="en-GB" sz="2200" dirty="0" smtClean="0">
                <a:latin typeface="Calibri" pitchFamily="34" charset="0"/>
              </a:rPr>
              <a:t>of the Investigator Site file)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200" dirty="0" smtClean="0">
                <a:latin typeface="Calibri" pitchFamily="34" charset="0"/>
              </a:rPr>
              <a:t>This can be completed directly onto the </a:t>
            </a:r>
            <a:r>
              <a:rPr lang="en-GB" sz="2200" dirty="0" err="1" smtClean="0">
                <a:latin typeface="Calibri" pitchFamily="34" charset="0"/>
              </a:rPr>
              <a:t>StatinWISE</a:t>
            </a:r>
            <a:r>
              <a:rPr lang="en-GB" sz="2200" dirty="0" smtClean="0">
                <a:latin typeface="Calibri" pitchFamily="34" charset="0"/>
              </a:rPr>
              <a:t> online database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200" dirty="0" smtClean="0">
                <a:latin typeface="Calibri" pitchFamily="34" charset="0"/>
              </a:rPr>
              <a:t>For further information see presentation titled </a:t>
            </a:r>
            <a:r>
              <a:rPr lang="en-GB" sz="2200" dirty="0" smtClean="0">
                <a:solidFill>
                  <a:srgbClr val="FF0000"/>
                </a:solidFill>
                <a:latin typeface="Calibri" pitchFamily="34" charset="0"/>
              </a:rPr>
              <a:t>‘</a:t>
            </a:r>
            <a:r>
              <a:rPr lang="en-US" sz="2200" dirty="0" smtClean="0">
                <a:solidFill>
                  <a:srgbClr val="C00000"/>
                </a:solidFill>
                <a:latin typeface="Calibri" pitchFamily="34" charset="0"/>
              </a:rPr>
              <a:t>Adverse Event reporting and completing the report form’</a:t>
            </a:r>
          </a:p>
          <a:p>
            <a:pPr marL="342900" indent="-342900" algn="just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200" dirty="0">
                <a:latin typeface="Calibri" pitchFamily="34" charset="0"/>
              </a:rPr>
              <a:t>During the Baseline visit, as soon as a patient is randomised, s/he should be given an </a:t>
            </a:r>
            <a:r>
              <a:rPr lang="en-GB" sz="2200" dirty="0">
                <a:solidFill>
                  <a:srgbClr val="C00000"/>
                </a:solidFill>
                <a:latin typeface="Calibri" pitchFamily="34" charset="0"/>
              </a:rPr>
              <a:t>ALERT CARD </a:t>
            </a:r>
            <a:r>
              <a:rPr lang="en-GB" sz="2200" dirty="0" smtClean="0">
                <a:latin typeface="Calibri" pitchFamily="34" charset="0"/>
              </a:rPr>
              <a:t>which contains </a:t>
            </a:r>
            <a:r>
              <a:rPr lang="en-GB" sz="2200" dirty="0">
                <a:latin typeface="Calibri" pitchFamily="34" charset="0"/>
              </a:rPr>
              <a:t>information on who to contact if they develop any </a:t>
            </a:r>
            <a:r>
              <a:rPr lang="en-GB" sz="2200" dirty="0" smtClean="0">
                <a:latin typeface="Calibri" pitchFamily="34" charset="0"/>
              </a:rPr>
              <a:t>problems</a:t>
            </a:r>
            <a:endParaRPr lang="en-GB" sz="2200" dirty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456" y="116633"/>
            <a:ext cx="9144000" cy="7920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200" b="1" dirty="0" smtClean="0">
                <a:solidFill>
                  <a:srgbClr val="C00000"/>
                </a:solidFill>
              </a:rPr>
              <a:t>Reporting an AE or SAE</a:t>
            </a:r>
            <a:endParaRPr lang="en-GB" sz="4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5117792"/>
            <a:ext cx="5580112" cy="1719237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33056"/>
            <a:ext cx="4752528" cy="145044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 smtClean="0">
                <a:solidFill>
                  <a:srgbClr val="C00000"/>
                </a:solidFill>
              </a:rPr>
              <a:t>Unblinding the treatment allocation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608013" y="1258888"/>
            <a:ext cx="7920037" cy="485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400" dirty="0" smtClean="0">
                <a:latin typeface="Calibri" pitchFamily="34" charset="0"/>
              </a:rPr>
              <a:t>In </a:t>
            </a:r>
            <a:r>
              <a:rPr lang="en-GB" sz="2400" dirty="0">
                <a:latin typeface="Calibri" pitchFamily="34" charset="0"/>
              </a:rPr>
              <a:t>general there should be no need to </a:t>
            </a:r>
            <a:r>
              <a:rPr lang="en-GB" sz="2400" dirty="0" err="1">
                <a:latin typeface="Calibri" pitchFamily="34" charset="0"/>
              </a:rPr>
              <a:t>unblind</a:t>
            </a:r>
            <a:r>
              <a:rPr lang="en-GB" sz="2400" dirty="0">
                <a:latin typeface="Calibri" pitchFamily="34" charset="0"/>
              </a:rPr>
              <a:t> the allocated treatment. </a:t>
            </a:r>
            <a:endParaRPr lang="en-GB" sz="2400" dirty="0" smtClean="0">
              <a:latin typeface="Calibri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latin typeface="+mn-lt"/>
              </a:rPr>
              <a:t>If </a:t>
            </a:r>
            <a:r>
              <a:rPr lang="en-US" sz="2400" dirty="0">
                <a:latin typeface="+mn-lt"/>
              </a:rPr>
              <a:t>some contraindication to statins develops after randomisation, the trial treatment can be stopped and all usual standard care given</a:t>
            </a:r>
            <a:r>
              <a:rPr lang="en-US" sz="2400" dirty="0" smtClean="0">
                <a:latin typeface="+mn-lt"/>
              </a:rPr>
              <a:t>. 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400" dirty="0" smtClean="0">
                <a:latin typeface="+mn-lt"/>
              </a:rPr>
              <a:t>Unblinding </a:t>
            </a:r>
            <a:r>
              <a:rPr lang="en-GB" sz="2400" dirty="0">
                <a:latin typeface="+mn-lt"/>
              </a:rPr>
              <a:t>should be done only in those rare cases when </a:t>
            </a:r>
            <a:r>
              <a:rPr lang="en-GB" sz="2400" dirty="0" smtClean="0">
                <a:latin typeface="+mn-lt"/>
              </a:rPr>
              <a:t>clinical </a:t>
            </a:r>
            <a:r>
              <a:rPr lang="en-GB" sz="2400" dirty="0">
                <a:latin typeface="+mn-lt"/>
              </a:rPr>
              <a:t>management depends </a:t>
            </a:r>
            <a:r>
              <a:rPr lang="en-GB" sz="2400" dirty="0" smtClean="0">
                <a:latin typeface="+mn-lt"/>
              </a:rPr>
              <a:t>on knowing what the patient received</a:t>
            </a:r>
            <a:r>
              <a:rPr lang="en-GB" sz="2400" dirty="0" smtClean="0">
                <a:latin typeface="Calibri" pitchFamily="34" charset="0"/>
              </a:rPr>
              <a:t>.  </a:t>
            </a:r>
            <a:endParaRPr lang="en-GB" sz="2400" dirty="0">
              <a:latin typeface="Calibri" pitchFamily="34" charset="0"/>
            </a:endParaRPr>
          </a:p>
          <a:p>
            <a:pPr marL="342900" indent="-342900" algn="just" eaLnBrk="0" hangingPunct="0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400" dirty="0" smtClean="0">
                <a:latin typeface="Calibri" pitchFamily="34" charset="0"/>
              </a:rPr>
              <a:t>For urgent unblinding, </a:t>
            </a:r>
            <a:r>
              <a:rPr lang="en-GB" sz="2400" dirty="0">
                <a:latin typeface="Calibri" pitchFamily="34" charset="0"/>
              </a:rPr>
              <a:t>a </a:t>
            </a:r>
            <a:r>
              <a:rPr lang="en-GB" sz="2400" dirty="0" smtClean="0">
                <a:latin typeface="Calibri" pitchFamily="34" charset="0"/>
              </a:rPr>
              <a:t>24-hour </a:t>
            </a:r>
            <a:r>
              <a:rPr lang="en-GB" sz="2400" dirty="0">
                <a:latin typeface="Calibri" pitchFamily="34" charset="0"/>
              </a:rPr>
              <a:t>telephone service is </a:t>
            </a:r>
            <a:r>
              <a:rPr lang="en-GB" sz="2400" dirty="0" smtClean="0">
                <a:latin typeface="Calibri" pitchFamily="34" charset="0"/>
              </a:rPr>
              <a:t>available: 0044 7768 707500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1000"/>
              </a:spcBef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400" dirty="0" smtClean="0">
                <a:latin typeface="Calibri" pitchFamily="34" charset="0"/>
              </a:rPr>
              <a:t>The caller </a:t>
            </a:r>
            <a:r>
              <a:rPr lang="en-GB" sz="2400" dirty="0">
                <a:latin typeface="Calibri" pitchFamily="34" charset="0"/>
              </a:rPr>
              <a:t>will be told whether the patient received </a:t>
            </a:r>
            <a:r>
              <a:rPr lang="en-GB" sz="2400" dirty="0" smtClean="0">
                <a:latin typeface="Calibri" pitchFamily="34" charset="0"/>
              </a:rPr>
              <a:t>atorvastatin </a:t>
            </a:r>
            <a:r>
              <a:rPr lang="en-GB" sz="2400" dirty="0">
                <a:latin typeface="Calibri" pitchFamily="34" charset="0"/>
              </a:rPr>
              <a:t>or placebo by email or fax; this is to ensure that the </a:t>
            </a:r>
            <a:r>
              <a:rPr lang="en-GB" sz="2400" dirty="0" smtClean="0">
                <a:latin typeface="Calibri" pitchFamily="34" charset="0"/>
              </a:rPr>
              <a:t>CTU </a:t>
            </a:r>
            <a:r>
              <a:rPr lang="en-GB" sz="2400" dirty="0">
                <a:latin typeface="Calibri" pitchFamily="34" charset="0"/>
              </a:rPr>
              <a:t>staff remain blind to the study treatment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355976" y="1763549"/>
            <a:ext cx="4329112" cy="423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 eaLnBrk="0" hangingPunct="0">
              <a:spcAft>
                <a:spcPts val="1538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Calibri" pitchFamily="34" charset="0"/>
              </a:rPr>
              <a:t>An </a:t>
            </a:r>
            <a:r>
              <a:rPr lang="en-GB" sz="2000" dirty="0" err="1">
                <a:solidFill>
                  <a:srgbClr val="C00000"/>
                </a:solidFill>
                <a:latin typeface="Calibri" pitchFamily="34" charset="0"/>
              </a:rPr>
              <a:t>Unblinding</a:t>
            </a:r>
            <a:r>
              <a:rPr lang="en-GB" sz="2000" dirty="0">
                <a:solidFill>
                  <a:srgbClr val="C00000"/>
                </a:solidFill>
                <a:latin typeface="Calibri" pitchFamily="34" charset="0"/>
              </a:rPr>
              <a:t> Request Report</a:t>
            </a:r>
            <a:r>
              <a:rPr lang="en-GB" sz="20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GB" sz="2000" dirty="0">
                <a:latin typeface="Calibri" pitchFamily="34" charset="0"/>
              </a:rPr>
              <a:t>form must be completed by the person who requested the </a:t>
            </a:r>
            <a:r>
              <a:rPr lang="en-GB" sz="2000" dirty="0" err="1">
                <a:latin typeface="Calibri" pitchFamily="34" charset="0"/>
              </a:rPr>
              <a:t>unblinding</a:t>
            </a:r>
            <a:endParaRPr lang="en-GB" sz="2000" dirty="0">
              <a:latin typeface="Calibri" pitchFamily="34" charset="0"/>
            </a:endParaRPr>
          </a:p>
          <a:p>
            <a:pPr marL="457200" indent="-457200" algn="just" eaLnBrk="0" hangingPunct="0">
              <a:spcAft>
                <a:spcPts val="1538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 smtClean="0">
                <a:latin typeface="Calibri" pitchFamily="34" charset="0"/>
              </a:rPr>
              <a:t>CTU </a:t>
            </a:r>
            <a:r>
              <a:rPr lang="en-GB" sz="2000" dirty="0">
                <a:latin typeface="Calibri" pitchFamily="34" charset="0"/>
              </a:rPr>
              <a:t>will send you a blank form immediately a request for </a:t>
            </a:r>
            <a:r>
              <a:rPr lang="en-GB" sz="2000" dirty="0" err="1">
                <a:latin typeface="Calibri" pitchFamily="34" charset="0"/>
              </a:rPr>
              <a:t>unblinding</a:t>
            </a:r>
            <a:r>
              <a:rPr lang="en-GB" sz="2000" dirty="0">
                <a:latin typeface="Calibri" pitchFamily="34" charset="0"/>
              </a:rPr>
              <a:t> has been granted</a:t>
            </a:r>
          </a:p>
          <a:p>
            <a:pPr marL="457200" indent="-457200" algn="just" eaLnBrk="0" hangingPunct="0">
              <a:spcAft>
                <a:spcPts val="1538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latin typeface="Calibri" pitchFamily="34" charset="0"/>
              </a:rPr>
              <a:t>If necessary, an </a:t>
            </a:r>
            <a:r>
              <a:rPr lang="en-GB" sz="2000" dirty="0">
                <a:solidFill>
                  <a:srgbClr val="C00000"/>
                </a:solidFill>
                <a:latin typeface="Calibri" pitchFamily="34" charset="0"/>
              </a:rPr>
              <a:t>Adverse Event Report </a:t>
            </a:r>
            <a:r>
              <a:rPr lang="en-GB" sz="2000" dirty="0">
                <a:latin typeface="Calibri" pitchFamily="34" charset="0"/>
              </a:rPr>
              <a:t>must be </a:t>
            </a:r>
            <a:r>
              <a:rPr lang="en-GB" sz="2000" dirty="0" smtClean="0">
                <a:latin typeface="Calibri" pitchFamily="34" charset="0"/>
              </a:rPr>
              <a:t>completed</a:t>
            </a:r>
          </a:p>
          <a:p>
            <a:pPr marL="457200" indent="-457200" algn="just" eaLnBrk="0" hangingPunct="0">
              <a:spcAft>
                <a:spcPts val="1538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dirty="0" smtClean="0">
                <a:latin typeface="Calibri" pitchFamily="34" charset="0"/>
              </a:rPr>
              <a:t>For </a:t>
            </a:r>
            <a:r>
              <a:rPr lang="en-GB" dirty="0">
                <a:latin typeface="Calibri" pitchFamily="34" charset="0"/>
              </a:rPr>
              <a:t>further information see presentation titled </a:t>
            </a:r>
            <a:r>
              <a:rPr lang="en-GB" dirty="0">
                <a:solidFill>
                  <a:srgbClr val="C00000"/>
                </a:solidFill>
                <a:latin typeface="Calibri" pitchFamily="34" charset="0"/>
              </a:rPr>
              <a:t>‘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Adverse Event reporting and completing the report form’</a:t>
            </a:r>
            <a:endParaRPr lang="en-GB" sz="14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3613570" cy="5085184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9144000" cy="76944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 smtClean="0">
                <a:solidFill>
                  <a:srgbClr val="C00000"/>
                </a:solidFill>
              </a:rPr>
              <a:t>Unblinding the treatment allocation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186977" y="3926810"/>
            <a:ext cx="6912767" cy="16619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846138"/>
            <a:r>
              <a:rPr lang="en-GB" dirty="0" smtClean="0">
                <a:latin typeface="Calibri" pitchFamily="34" charset="0"/>
              </a:rPr>
              <a:t>London </a:t>
            </a:r>
            <a:r>
              <a:rPr lang="en-GB" dirty="0">
                <a:latin typeface="Calibri" pitchFamily="34" charset="0"/>
              </a:rPr>
              <a:t>School of Hygiene &amp; Tropical Medicine</a:t>
            </a:r>
          </a:p>
          <a:p>
            <a:pPr algn="ctr" defTabSz="846138"/>
            <a:r>
              <a:rPr lang="en-GB" dirty="0" smtClean="0">
                <a:latin typeface="Calibri" pitchFamily="34" charset="0"/>
              </a:rPr>
              <a:t>Room 180, Keppel </a:t>
            </a:r>
            <a:r>
              <a:rPr lang="en-GB" dirty="0">
                <a:latin typeface="Calibri" pitchFamily="34" charset="0"/>
              </a:rPr>
              <a:t>Street, London WC1E 7HT</a:t>
            </a:r>
          </a:p>
          <a:p>
            <a:pPr algn="ctr" defTabSz="846138"/>
            <a:endParaRPr lang="en-GB" dirty="0">
              <a:latin typeface="Calibri" pitchFamily="34" charset="0"/>
            </a:endParaRPr>
          </a:p>
          <a:p>
            <a:pPr algn="ctr" defTabSz="846138"/>
            <a:r>
              <a:rPr lang="en-GB" dirty="0">
                <a:latin typeface="Calibri" pitchFamily="34" charset="0"/>
              </a:rPr>
              <a:t>Tel +44(0)20 7299 </a:t>
            </a:r>
            <a:r>
              <a:rPr lang="en-GB" dirty="0" smtClean="0">
                <a:latin typeface="Calibri" pitchFamily="34" charset="0"/>
              </a:rPr>
              <a:t>4684</a:t>
            </a:r>
          </a:p>
          <a:p>
            <a:pPr algn="ctr" defTabSz="846138"/>
            <a:r>
              <a:rPr lang="en-GB" dirty="0" smtClean="0">
                <a:latin typeface="Calibri" pitchFamily="34" charset="0"/>
              </a:rPr>
              <a:t>Fax </a:t>
            </a:r>
            <a:r>
              <a:rPr lang="en-GB" dirty="0">
                <a:latin typeface="Calibri" pitchFamily="34" charset="0"/>
              </a:rPr>
              <a:t>+44(0)20 7299 4663</a:t>
            </a:r>
          </a:p>
          <a:p>
            <a:pPr algn="ctr" defTabSz="846138"/>
            <a:r>
              <a:rPr lang="en-GB" dirty="0">
                <a:latin typeface="Calibri" pitchFamily="34" charset="0"/>
              </a:rPr>
              <a:t>Email: </a:t>
            </a:r>
            <a:r>
              <a:rPr lang="en-GB" dirty="0" smtClean="0">
                <a:latin typeface="Calibri" pitchFamily="34" charset="0"/>
              </a:rPr>
              <a:t>statinwise@Lshtm.ac.uk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7" name="Picture 6" descr="CTU_Colour_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5519886"/>
            <a:ext cx="1638300" cy="933450"/>
          </a:xfrm>
          <a:prstGeom prst="rect">
            <a:avLst/>
          </a:prstGeom>
        </p:spPr>
      </p:pic>
      <p:pic>
        <p:nvPicPr>
          <p:cNvPr id="8" name="Picture 7" descr="lshtm_logo_posters-black.t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205092"/>
            <a:ext cx="2111188" cy="11087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t="22301" r="1300" b="20999"/>
          <a:stretch/>
        </p:blipFill>
        <p:spPr>
          <a:xfrm>
            <a:off x="2699792" y="1920530"/>
            <a:ext cx="3744416" cy="1828800"/>
          </a:xfrm>
          <a:prstGeom prst="rect">
            <a:avLst/>
          </a:prstGeom>
          <a:ln w="285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5644168"/>
            <a:ext cx="2496312" cy="8091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8264" y="188640"/>
            <a:ext cx="2101982" cy="10662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98617" y="885590"/>
            <a:ext cx="34440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CONTACT US </a:t>
            </a:r>
          </a:p>
        </p:txBody>
      </p:sp>
    </p:spTree>
    <p:extLst>
      <p:ext uri="{BB962C8B-B14F-4D97-AF65-F5344CB8AC3E}">
        <p14:creationId xmlns:p14="http://schemas.microsoft.com/office/powerpoint/2010/main" val="102328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494</Words>
  <Application>Microsoft Office PowerPoint</Application>
  <PresentationFormat>On-screen Show (4:3)</PresentationFormat>
  <Paragraphs>53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TCC</vt:lpstr>
      <vt:lpstr>PowerPoint Presentation</vt:lpstr>
      <vt:lpstr>PowerPoint Presentation</vt:lpstr>
      <vt:lpstr>What should be reported as AE or SAE in the StatinWISE trial?</vt:lpstr>
      <vt:lpstr>PowerPoint Presentation</vt:lpstr>
      <vt:lpstr>PowerPoint Presentation</vt:lpstr>
      <vt:lpstr>PowerPoint Presentation</vt:lpstr>
      <vt:lpstr>PowerPoint Presentation</vt:lpstr>
    </vt:vector>
  </TitlesOfParts>
  <Company>London School of Hygiene &amp; Tropical Medicine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Enph4039</dc:creator>
  <cp:lastModifiedBy>Nabila Youssouf</cp:lastModifiedBy>
  <cp:revision>126</cp:revision>
  <cp:lastPrinted>2016-11-22T11:34:04Z</cp:lastPrinted>
  <dcterms:created xsi:type="dcterms:W3CDTF">2009-07-07T14:26:15Z</dcterms:created>
  <dcterms:modified xsi:type="dcterms:W3CDTF">2016-11-22T11:34:42Z</dcterms:modified>
</cp:coreProperties>
</file>