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9" r:id="rId4"/>
    <p:sldId id="260" r:id="rId5"/>
    <p:sldId id="267" r:id="rId6"/>
    <p:sldId id="261" r:id="rId7"/>
    <p:sldId id="262" r:id="rId8"/>
    <p:sldId id="269" r:id="rId9"/>
    <p:sldId id="263" r:id="rId10"/>
    <p:sldId id="268" r:id="rId11"/>
    <p:sldId id="270" r:id="rId12"/>
    <p:sldId id="265" r:id="rId13"/>
    <p:sldId id="27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E0617-B0A5-4399-ADEA-B4B8EE3143A0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2873E-4770-49F3-A772-749B051C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9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6540-A66B-41F0-B191-D65FD8E2D9EC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BB855-A35E-44A8-82F2-9835D7A0B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8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B855-A35E-44A8-82F2-9835D7A0B40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5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6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4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9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6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4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4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1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5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17ED8-8973-4740-9B17-4E43CE249CB4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BE74-3289-46F1-8FAE-1D5B56C6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303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4116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654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249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9733" y="3204861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 series of </a:t>
            </a:r>
            <a:r>
              <a:rPr lang="en-US" sz="1350" dirty="0" err="1"/>
              <a:t>randomised</a:t>
            </a:r>
            <a:r>
              <a:rPr lang="en-US" sz="1350" dirty="0"/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/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1121163" y="4622251"/>
            <a:ext cx="987664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HOW TO TRAIN PATIENTS ON COMPLETING THE QUESTIONNAIRES</a:t>
            </a:r>
            <a:endParaRPr lang="en-GB" sz="360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/>
              <a:t>Version 1, 17 November 2016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1003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1688" y="0"/>
            <a:ext cx="10515600" cy="110387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Training patients on using paper data forms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322" y="1429965"/>
            <a:ext cx="66100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At baseline, GP/Research nurse is to go through the paper data forms with the  patient</a:t>
            </a:r>
          </a:p>
          <a:p>
            <a:pPr marL="342900" indent="-342900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All guidance for completion is provided clearly </a:t>
            </a:r>
            <a:r>
              <a:rPr lang="en-GB" sz="2800" dirty="0" smtClean="0">
                <a:solidFill>
                  <a:srgbClr val="C00000"/>
                </a:solidFill>
              </a:rPr>
              <a:t>in red </a:t>
            </a:r>
            <a:r>
              <a:rPr lang="en-GB" sz="2800" dirty="0" smtClean="0"/>
              <a:t>and should be used to train the patient </a:t>
            </a:r>
          </a:p>
          <a:p>
            <a:pPr marL="342900" indent="-342900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800" dirty="0" smtClean="0"/>
              <a:t>Patients must follow each question guidance very carefully as some questions should only be answered based on previous responses 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53187" y="1010653"/>
            <a:ext cx="5397150" cy="5765531"/>
            <a:chOff x="6882062" y="1103870"/>
            <a:chExt cx="5297940" cy="5422058"/>
          </a:xfrm>
        </p:grpSpPr>
        <p:pic>
          <p:nvPicPr>
            <p:cNvPr id="8" name="Picture 7"/>
            <p:cNvPicPr/>
            <p:nvPr/>
          </p:nvPicPr>
          <p:blipFill rotWithShape="1">
            <a:blip r:embed="rId2"/>
            <a:srcRect l="44564" t="18338" r="26045" b="30322"/>
            <a:stretch/>
          </p:blipFill>
          <p:spPr bwMode="auto">
            <a:xfrm>
              <a:off x="7062887" y="1103870"/>
              <a:ext cx="5006625" cy="5352348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882062" y="2552672"/>
              <a:ext cx="2515635" cy="997532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9558379" y="5996539"/>
              <a:ext cx="2621623" cy="529389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211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562" y="0"/>
            <a:ext cx="8149281" cy="96116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Submitting data on time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7" y="768309"/>
            <a:ext cx="12124623" cy="2975919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To ensure that patients submit their data when it is due, we will send reminders to patients:</a:t>
            </a:r>
          </a:p>
          <a:p>
            <a:pPr lvl="1" algn="just">
              <a:spcAft>
                <a:spcPts val="800"/>
              </a:spcAft>
              <a:buClr>
                <a:srgbClr val="C00000"/>
              </a:buClr>
            </a:pPr>
            <a:r>
              <a:rPr lang="en-GB" dirty="0" smtClean="0"/>
              <a:t>In the seventh week of each treatment period, by their desired format, we will remind the patient that follow-up data collection is approaching</a:t>
            </a:r>
          </a:p>
          <a:p>
            <a:pPr lvl="1" algn="just">
              <a:spcAft>
                <a:spcPts val="800"/>
              </a:spcAft>
              <a:buClr>
                <a:srgbClr val="C00000"/>
              </a:buClr>
            </a:pPr>
            <a:r>
              <a:rPr lang="en-GB" dirty="0" smtClean="0"/>
              <a:t>Patients can chose to receive a daily reminder on each day data is to be collected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Patients </a:t>
            </a:r>
            <a:r>
              <a:rPr lang="en-GB" b="1" dirty="0"/>
              <a:t>must</a:t>
            </a:r>
            <a:r>
              <a:rPr lang="en-GB" sz="2400" dirty="0"/>
              <a:t> complete all </a:t>
            </a:r>
            <a:r>
              <a:rPr lang="en-GB" sz="2400" dirty="0" smtClean="0"/>
              <a:t>data by </a:t>
            </a:r>
            <a:r>
              <a:rPr lang="en-GB" sz="2400" b="1" dirty="0">
                <a:solidFill>
                  <a:srgbClr val="C00000"/>
                </a:solidFill>
              </a:rPr>
              <a:t>midnight</a:t>
            </a:r>
            <a:r>
              <a:rPr lang="en-GB" sz="2400" dirty="0"/>
              <a:t> on the day </a:t>
            </a:r>
            <a:r>
              <a:rPr lang="en-GB" sz="2400" dirty="0" smtClean="0"/>
              <a:t>it’s due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If data becomes overdue, a reminder will be sent to patients. CTU staff may also attempt to telephone the patient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As the data collected should not be completed retrospectively, any data that is not submitted on time may not be used in the trial data set </a:t>
            </a:r>
          </a:p>
          <a:p>
            <a:pPr algn="just">
              <a:spcAft>
                <a:spcPts val="800"/>
              </a:spcAft>
            </a:pPr>
            <a:endParaRPr lang="en-GB" sz="2400" dirty="0"/>
          </a:p>
        </p:txBody>
      </p:sp>
      <p:sp>
        <p:nvSpPr>
          <p:cNvPr id="4" name="AutoShape 2" descr="https://files.slack.com/files-pri/T2VFDUJJX-F2ZM6KFRQ/pasted_image_at_2016_11_08_09_35_am.png"/>
          <p:cNvSpPr>
            <a:spLocks noChangeAspect="1" noChangeArrowheads="1"/>
          </p:cNvSpPr>
          <p:nvPr/>
        </p:nvSpPr>
        <p:spPr bwMode="auto">
          <a:xfrm>
            <a:off x="595080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84" t="28022" r="4204" b="18536"/>
          <a:stretch/>
        </p:blipFill>
        <p:spPr>
          <a:xfrm>
            <a:off x="6073318" y="4998634"/>
            <a:ext cx="5188240" cy="1859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4"/>
          <a:srcRect l="1583" t="29558" r="3945" b="17909"/>
          <a:stretch/>
        </p:blipFill>
        <p:spPr>
          <a:xfrm>
            <a:off x="676988" y="5055636"/>
            <a:ext cx="5273814" cy="1802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38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6909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General guidance for patients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4" y="1169463"/>
            <a:ext cx="11154032" cy="4878912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Once submitted, patients cannot view or edit their entered data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If the patient has made a mistake on submitted / posted data, they should contact </a:t>
            </a:r>
            <a:r>
              <a:rPr lang="en-GB" sz="3000" dirty="0"/>
              <a:t>the </a:t>
            </a:r>
            <a:r>
              <a:rPr lang="en-GB" sz="3000" dirty="0" err="1"/>
              <a:t>StatinWISE</a:t>
            </a:r>
            <a:r>
              <a:rPr lang="en-GB" sz="3000" dirty="0"/>
              <a:t> CTU team </a:t>
            </a:r>
            <a:endParaRPr lang="en-GB" sz="3000" dirty="0" smtClean="0"/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The CTU may have </a:t>
            </a:r>
            <a:r>
              <a:rPr lang="en-GB" sz="3000" b="1" dirty="0" smtClean="0"/>
              <a:t>queries</a:t>
            </a:r>
            <a:r>
              <a:rPr lang="en-GB" sz="3000" dirty="0" smtClean="0"/>
              <a:t> about patient data and will </a:t>
            </a:r>
            <a:r>
              <a:rPr lang="en-GB" sz="3000" dirty="0"/>
              <a:t>contact the patient directly to resolve </a:t>
            </a:r>
            <a:r>
              <a:rPr lang="en-GB" sz="3000" dirty="0" smtClean="0"/>
              <a:t>them. Ensure at the baseline visit that the  </a:t>
            </a:r>
            <a:r>
              <a:rPr lang="en-GB" sz="3000" dirty="0"/>
              <a:t>patient </a:t>
            </a:r>
            <a:r>
              <a:rPr lang="en-GB" sz="3000" dirty="0" smtClean="0"/>
              <a:t>is aware </a:t>
            </a:r>
            <a:r>
              <a:rPr lang="en-GB" sz="3000" dirty="0"/>
              <a:t>of </a:t>
            </a:r>
            <a:r>
              <a:rPr lang="en-GB" sz="3000" dirty="0" smtClean="0"/>
              <a:t>this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If a patient changes any of their contact details during the course of the trial, they must inform the CTU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If patients have any questions whilst trying to upload data, they are advised to contact the CTU on the Freephone 0800 number. This can be found on their treatment packs</a:t>
            </a:r>
            <a:endParaRPr lang="en-GB" sz="3000" dirty="0" smtClean="0">
              <a:solidFill>
                <a:srgbClr val="0070C0"/>
              </a:solidFill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2616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10978" y="3926811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>
                <a:latin typeface="Calibri" pitchFamily="34" charset="0"/>
              </a:rPr>
              <a:t>London School of Hygiene &amp; Tropical Medicine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Room 180, Keppel 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4684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Fax 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statinwise@Lshtm.ac.uk</a:t>
            </a: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4223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885591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1058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427" y="72190"/>
            <a:ext cx="6999245" cy="98854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What is required of patients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657183"/>
            <a:ext cx="11163300" cy="4351338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At the end of </a:t>
            </a:r>
            <a:r>
              <a:rPr lang="en-GB" sz="3000" b="1" dirty="0" smtClean="0"/>
              <a:t>each</a:t>
            </a:r>
            <a:r>
              <a:rPr lang="en-GB" sz="3000" dirty="0" smtClean="0"/>
              <a:t> 2 month trial treatment period, patients are required to complete:</a:t>
            </a:r>
          </a:p>
          <a:p>
            <a:pPr lvl="1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sz="3000" dirty="0">
                <a:solidFill>
                  <a:srgbClr val="C00000"/>
                </a:solidFill>
              </a:rPr>
              <a:t> 7 x VAS pain scale questionnaires; one every day during week 8 of  </a:t>
            </a:r>
            <a:r>
              <a:rPr lang="en-GB" sz="3000" dirty="0" smtClean="0">
                <a:solidFill>
                  <a:srgbClr val="C00000"/>
                </a:solidFill>
              </a:rPr>
              <a:t>each </a:t>
            </a:r>
            <a:r>
              <a:rPr lang="en-GB" sz="3000" dirty="0">
                <a:solidFill>
                  <a:srgbClr val="C00000"/>
                </a:solidFill>
              </a:rPr>
              <a:t>treatment period</a:t>
            </a:r>
          </a:p>
          <a:p>
            <a:pPr lvl="1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sz="3000" dirty="0">
                <a:solidFill>
                  <a:srgbClr val="C00000"/>
                </a:solidFill>
              </a:rPr>
              <a:t>The end of treatment period patient questionnaire on Day 56</a:t>
            </a:r>
          </a:p>
          <a:p>
            <a:pPr marL="228600" lvl="1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This </a:t>
            </a:r>
            <a:r>
              <a:rPr lang="en-GB" sz="3000" dirty="0"/>
              <a:t>will be repeated </a:t>
            </a:r>
            <a:r>
              <a:rPr lang="en-GB" sz="3000" dirty="0" smtClean="0"/>
              <a:t>during week 8 of each treatment period for the </a:t>
            </a:r>
            <a:r>
              <a:rPr lang="en-GB" sz="3000" dirty="0"/>
              <a:t>duration of the </a:t>
            </a:r>
            <a:r>
              <a:rPr lang="en-GB" sz="3000" dirty="0" smtClean="0"/>
              <a:t>trial</a:t>
            </a:r>
            <a:endParaRPr lang="en-GB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354" y="1"/>
            <a:ext cx="8082425" cy="109332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The 4 methods of data collection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17" y="1252255"/>
            <a:ext cx="10880899" cy="1009317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At the baseline visit, </a:t>
            </a:r>
            <a:r>
              <a:rPr lang="en-GB" dirty="0"/>
              <a:t>e</a:t>
            </a:r>
            <a:r>
              <a:rPr lang="en-GB" dirty="0" smtClean="0"/>
              <a:t>ach patient will chose which is their preferred method of data collection. The following options are available:</a:t>
            </a:r>
          </a:p>
          <a:p>
            <a:pPr algn="just">
              <a:buClr>
                <a:srgbClr val="C00000"/>
              </a:buClr>
            </a:pPr>
            <a:endParaRPr lang="en-GB" dirty="0"/>
          </a:p>
          <a:p>
            <a:pPr algn="just">
              <a:buClr>
                <a:srgbClr val="C00000"/>
              </a:buClr>
            </a:pPr>
            <a:endParaRPr lang="en-GB" dirty="0" smtClean="0"/>
          </a:p>
          <a:p>
            <a:pPr algn="just">
              <a:buClr>
                <a:srgbClr val="C00000"/>
              </a:buClr>
            </a:pPr>
            <a:endParaRPr lang="en-GB" dirty="0"/>
          </a:p>
          <a:p>
            <a:pPr algn="just">
              <a:buClr>
                <a:srgbClr val="C00000"/>
              </a:buClr>
            </a:pPr>
            <a:endParaRPr lang="en-GB" dirty="0" smtClean="0"/>
          </a:p>
          <a:p>
            <a:pPr algn="just">
              <a:buClr>
                <a:srgbClr val="C00000"/>
              </a:buClr>
            </a:pPr>
            <a:endParaRPr lang="en-GB" dirty="0"/>
          </a:p>
          <a:p>
            <a:pPr algn="just">
              <a:buClr>
                <a:srgbClr val="C00000"/>
              </a:buClr>
            </a:pPr>
            <a:endParaRPr lang="en-GB" dirty="0" smtClean="0"/>
          </a:p>
          <a:p>
            <a:pPr algn="just">
              <a:buClr>
                <a:srgbClr val="C00000"/>
              </a:buClr>
            </a:pPr>
            <a:endParaRPr lang="en-GB" dirty="0"/>
          </a:p>
          <a:p>
            <a:pPr marL="0" indent="0" algn="just">
              <a:buClr>
                <a:srgbClr val="C00000"/>
              </a:buClr>
              <a:buNone/>
            </a:pP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44905" y="2429053"/>
            <a:ext cx="1649231" cy="1559879"/>
            <a:chOff x="1125683" y="3064725"/>
            <a:chExt cx="1649231" cy="1559879"/>
          </a:xfrm>
        </p:grpSpPr>
        <p:sp>
          <p:nvSpPr>
            <p:cNvPr id="5" name="TextBox 4"/>
            <p:cNvSpPr txBox="1"/>
            <p:nvPr/>
          </p:nvSpPr>
          <p:spPr>
            <a:xfrm>
              <a:off x="1244780" y="3261606"/>
              <a:ext cx="14110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2. Via telephone calls with the CTU staff </a:t>
              </a:r>
              <a:endParaRPr lang="en-GB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25683" y="3064725"/>
              <a:ext cx="1649231" cy="155987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26209" y="2429053"/>
            <a:ext cx="1649231" cy="1559879"/>
            <a:chOff x="8670025" y="2777318"/>
            <a:chExt cx="1649231" cy="1559879"/>
          </a:xfrm>
        </p:grpSpPr>
        <p:sp>
          <p:nvSpPr>
            <p:cNvPr id="6" name="TextBox 5"/>
            <p:cNvSpPr txBox="1"/>
            <p:nvPr/>
          </p:nvSpPr>
          <p:spPr>
            <a:xfrm>
              <a:off x="8796808" y="3001588"/>
              <a:ext cx="13956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3. Via the </a:t>
              </a:r>
              <a:r>
                <a:rPr lang="en-GB" b="1" dirty="0" err="1" smtClean="0"/>
                <a:t>StatinWISE</a:t>
              </a:r>
              <a:r>
                <a:rPr lang="en-GB" b="1" dirty="0" smtClean="0"/>
                <a:t> mobile app </a:t>
              </a:r>
              <a:endParaRPr lang="en-GB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70025" y="2777318"/>
              <a:ext cx="1649231" cy="155987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8106" y="2429053"/>
            <a:ext cx="1651979" cy="1559879"/>
            <a:chOff x="1397894" y="4456670"/>
            <a:chExt cx="1526539" cy="1507526"/>
          </a:xfrm>
        </p:grpSpPr>
        <p:sp>
          <p:nvSpPr>
            <p:cNvPr id="14" name="TextBox 13"/>
            <p:cNvSpPr txBox="1"/>
            <p:nvPr/>
          </p:nvSpPr>
          <p:spPr>
            <a:xfrm>
              <a:off x="1397894" y="4653270"/>
              <a:ext cx="152653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1. Using the online </a:t>
              </a:r>
              <a:r>
                <a:rPr lang="en-GB" b="1" dirty="0" err="1" smtClean="0"/>
                <a:t>StatinWISE</a:t>
              </a:r>
              <a:r>
                <a:rPr lang="en-GB" b="1" dirty="0" smtClean="0"/>
                <a:t> database </a:t>
              </a:r>
              <a:endParaRPr lang="en-GB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0432" y="4456670"/>
              <a:ext cx="1524000" cy="150752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94269" y="2429053"/>
            <a:ext cx="1649231" cy="1559879"/>
            <a:chOff x="8670025" y="4797019"/>
            <a:chExt cx="1649231" cy="1559879"/>
          </a:xfrm>
        </p:grpSpPr>
        <p:sp>
          <p:nvSpPr>
            <p:cNvPr id="7" name="TextBox 6"/>
            <p:cNvSpPr txBox="1"/>
            <p:nvPr/>
          </p:nvSpPr>
          <p:spPr>
            <a:xfrm>
              <a:off x="8683269" y="5021289"/>
              <a:ext cx="162158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4. Completing paper forms and posting to the CTU</a:t>
              </a:r>
              <a:endParaRPr lang="en-GB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70025" y="4797019"/>
              <a:ext cx="1649231" cy="155987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46471" y="5930271"/>
            <a:ext cx="9778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 smtClean="0"/>
              <a:t>Note – if a patient changes their mind on the chosen method throughout the course of the trial, this can be changed by contacting CTU staff</a:t>
            </a:r>
            <a:endParaRPr lang="en-GB" sz="2200" i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9133" y="4572243"/>
            <a:ext cx="11912867" cy="99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GB" dirty="0" smtClean="0">
                <a:solidFill>
                  <a:srgbClr val="C00000"/>
                </a:solidFill>
              </a:rPr>
              <a:t>The baseline visit should be used to familiarise the patient with their chosen method and train them where necessary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69432" y="3997482"/>
            <a:ext cx="741145" cy="574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58627" y="3997482"/>
            <a:ext cx="0" cy="574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34977" y="3980382"/>
            <a:ext cx="0" cy="574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237519" y="3997482"/>
            <a:ext cx="743879" cy="574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9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66" y="195565"/>
            <a:ext cx="8959873" cy="600437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Method 1: Online </a:t>
            </a:r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r>
              <a:rPr lang="en-GB" b="1" dirty="0" smtClean="0">
                <a:solidFill>
                  <a:srgbClr val="C00000"/>
                </a:solidFill>
              </a:rPr>
              <a:t> database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7" y="1096221"/>
            <a:ext cx="11434813" cy="262245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Patients will </a:t>
            </a:r>
            <a:r>
              <a:rPr lang="en-GB" b="1" dirty="0" smtClean="0"/>
              <a:t>not</a:t>
            </a:r>
            <a:r>
              <a:rPr lang="en-GB" dirty="0" smtClean="0"/>
              <a:t> have a database account and log in details </a:t>
            </a:r>
            <a:endParaRPr lang="en-GB" dirty="0"/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ym typeface="Wingdings" panose="05000000000000000000" pitchFamily="2" charset="2"/>
              </a:rPr>
              <a:t>W</a:t>
            </a:r>
            <a:r>
              <a:rPr lang="en-GB" dirty="0" smtClean="0"/>
              <a:t>hen data is due, patients will receive an email with a unique link that will direct them to their required form ready for entry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The database will provide clear guidance for the patient to follow 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Once submitted, the data form will be marked as completed and the patient will not be able to view this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11604" y="3575803"/>
            <a:ext cx="3773103" cy="313932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00B050"/>
                </a:solidFill>
              </a:rPr>
              <a:t>Advantages of using the database</a:t>
            </a:r>
          </a:p>
          <a:p>
            <a:endParaRPr lang="en-GB" b="1" u="sng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Automatic database checks identify any missing fields before form can be saved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Illogical data cannot be entered into the database minimising queries and data that can’t be used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/>
              <a:t>A</a:t>
            </a:r>
            <a:r>
              <a:rPr lang="en-GB" dirty="0" smtClean="0"/>
              <a:t>ccessible on computer, tablet or phone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Fast, secure receipt at the CTU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2709" y="3575803"/>
            <a:ext cx="3773103" cy="31393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Disadvantages of using the database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u="sng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Requires patient to have internet access and feel comfortable using the internet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4424" t="45276" r="43003" b="44100"/>
          <a:stretch/>
        </p:blipFill>
        <p:spPr bwMode="auto">
          <a:xfrm>
            <a:off x="68740" y="3930693"/>
            <a:ext cx="4138863" cy="15592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5260" t="64811" r="33027" b="31957"/>
          <a:stretch/>
        </p:blipFill>
        <p:spPr bwMode="auto">
          <a:xfrm>
            <a:off x="68739" y="6023274"/>
            <a:ext cx="4138863" cy="3610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688" y="5473948"/>
            <a:ext cx="2084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Overdue and due data 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43613" y="6361380"/>
            <a:ext cx="155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Completed data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68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213155"/>
            <a:ext cx="9363075" cy="832021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Training patients to use the trial database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7" y="1640485"/>
            <a:ext cx="5626868" cy="4303115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CTU will provide web training files that mimic the live database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During the baseline visit the GP/RN, with the patient, should:</a:t>
            </a:r>
          </a:p>
          <a:p>
            <a:pPr lvl="1" algn="just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sz="2800" dirty="0" smtClean="0"/>
              <a:t>Access practise files online</a:t>
            </a:r>
          </a:p>
          <a:p>
            <a:pPr lvl="1"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</a:pPr>
            <a:r>
              <a:rPr lang="en-GB" sz="2800" dirty="0" smtClean="0"/>
              <a:t>Practise entering and submitting the end of treatment period questionnaire or the  VAS pain report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332" t="25759" r="43497" b="32696"/>
          <a:stretch/>
        </p:blipFill>
        <p:spPr bwMode="auto">
          <a:xfrm>
            <a:off x="5895975" y="1816677"/>
            <a:ext cx="6134100" cy="36246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65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542" y="166846"/>
            <a:ext cx="9332912" cy="68402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Method 2: Over the phone with the CTU staff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3055" y="1120984"/>
            <a:ext cx="10923887" cy="1974641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 A daily telephone call between the patient and CTU staff during week 8 of each treatment period to collect the data that is due over the phone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CTU staff to transcribe all answers and enter this data into the database</a:t>
            </a:r>
            <a:endParaRPr lang="en-GB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203742" y="3839760"/>
            <a:ext cx="4680000" cy="255454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B050"/>
                </a:solidFill>
              </a:rPr>
              <a:t>Advantages of using telephone calls</a:t>
            </a:r>
          </a:p>
          <a:p>
            <a:endParaRPr lang="en-GB" sz="2000" b="1" u="sng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Technology free for patients who are not comfortable with using the internet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CTU staff will ensure all required answers have been given and nothing is missing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2000" b="1" u="sng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6202" y="3839760"/>
            <a:ext cx="4680000" cy="19389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FF0000"/>
                </a:solidFill>
              </a:rPr>
              <a:t>Disadvantages of using telephone calls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0" b="1" u="sng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Less flexibility on time of day this can be done – must be in working hours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Requires availability of an appropriate CTU staff member</a:t>
            </a:r>
          </a:p>
        </p:txBody>
      </p:sp>
    </p:spTree>
    <p:extLst>
      <p:ext uri="{BB962C8B-B14F-4D97-AF65-F5344CB8AC3E}">
        <p14:creationId xmlns:p14="http://schemas.microsoft.com/office/powerpoint/2010/main" val="14153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789" y="104383"/>
            <a:ext cx="7821629" cy="78990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Method 3: </a:t>
            </a:r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r>
              <a:rPr lang="en-GB" b="1" dirty="0" smtClean="0">
                <a:solidFill>
                  <a:srgbClr val="C00000"/>
                </a:solidFill>
              </a:rPr>
              <a:t> mobile app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5384" y="1079444"/>
            <a:ext cx="11444438" cy="2521006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This is currently still in development and not available yet for use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Download and demonstration given to patient at baseline visit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The bespoke, free app will use push (in-built) notifications to inform the patient when data is due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The notifications will direct the patient to the required form to be completed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257" y="4162425"/>
            <a:ext cx="4999021" cy="258532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00B050"/>
                </a:solidFill>
              </a:rPr>
              <a:t>Advantages of using the mobile app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Able to use and upload data on the go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Automatic checks identify any missing fields before data can be saved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Illogical data cannot be entered into the app minimising queries and data that can’t be used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Fast, secure receipt at the CTU directly into the trial database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Reminders to your mobile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8897" y="4152900"/>
            <a:ext cx="5000400" cy="25853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FF0000"/>
                </a:solidFill>
              </a:rPr>
              <a:t>Disadvantages of using the mobile app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Requires patient to have a smartphone and feel comfortable in using mobile apps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5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038225"/>
            <a:ext cx="11550316" cy="3343275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b="1" dirty="0" smtClean="0">
                <a:solidFill>
                  <a:srgbClr val="C00000"/>
                </a:solidFill>
              </a:rPr>
              <a:t>We will inform you when the App is available for patients to use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On the App </a:t>
            </a:r>
            <a:r>
              <a:rPr lang="en-GB" sz="3000" dirty="0"/>
              <a:t>S</a:t>
            </a:r>
            <a:r>
              <a:rPr lang="en-GB" sz="3000" dirty="0" smtClean="0"/>
              <a:t>tore, search ‘</a:t>
            </a:r>
            <a:r>
              <a:rPr lang="en-GB" sz="3000" dirty="0" err="1" smtClean="0"/>
              <a:t>StatinWISE</a:t>
            </a:r>
            <a:r>
              <a:rPr lang="en-GB" sz="3000" dirty="0" smtClean="0"/>
              <a:t>’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 smtClean="0"/>
              <a:t>Internet </a:t>
            </a:r>
            <a:r>
              <a:rPr lang="en-GB" sz="3000" dirty="0"/>
              <a:t>access to be provided by </a:t>
            </a:r>
            <a:r>
              <a:rPr lang="en-GB" sz="3000" dirty="0" smtClean="0"/>
              <a:t>GP practice </a:t>
            </a:r>
            <a:r>
              <a:rPr lang="en-GB" sz="3000" dirty="0"/>
              <a:t>so patient does not use their own mobile data to </a:t>
            </a:r>
            <a:r>
              <a:rPr lang="en-GB" sz="3000" dirty="0" smtClean="0"/>
              <a:t>download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1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0969" y="104775"/>
            <a:ext cx="9390062" cy="9144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Training patients on using the mobile app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923" b="9072"/>
          <a:stretch/>
        </p:blipFill>
        <p:spPr>
          <a:xfrm rot="5400000">
            <a:off x="6906882" y="4327161"/>
            <a:ext cx="2864293" cy="18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r="738" b="11590"/>
          <a:stretch/>
        </p:blipFill>
        <p:spPr>
          <a:xfrm rot="5400000">
            <a:off x="8952839" y="4337738"/>
            <a:ext cx="2864291" cy="1878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485606" y="5242693"/>
            <a:ext cx="803112" cy="34516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8468" y="3429000"/>
            <a:ext cx="7002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400" indent="-2304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000" dirty="0"/>
              <a:t>A training app </a:t>
            </a:r>
            <a:r>
              <a:rPr lang="en-GB" sz="3000" dirty="0" smtClean="0"/>
              <a:t>is being developed </a:t>
            </a:r>
            <a:r>
              <a:rPr lang="en-GB" sz="3000" dirty="0"/>
              <a:t>for patients to practice entry and </a:t>
            </a:r>
            <a:r>
              <a:rPr lang="en-GB" sz="3000" dirty="0" smtClean="0"/>
              <a:t>submission at baseline visit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40988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1688" y="31417"/>
            <a:ext cx="10515600" cy="789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Method 4: Completing paper data forms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6710" y="935624"/>
            <a:ext cx="11598442" cy="3350626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 Patients will receive paper versions of the data collection forms in the post at the same time as their trial treatment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/>
              <a:t> </a:t>
            </a:r>
            <a:r>
              <a:rPr lang="en-GB" sz="2600" dirty="0" smtClean="0"/>
              <a:t>Patients  should complete the questionnaires with blue/black </a:t>
            </a:r>
            <a:r>
              <a:rPr lang="en-GB" sz="2600" b="1" dirty="0" smtClean="0"/>
              <a:t>biro</a:t>
            </a:r>
            <a:r>
              <a:rPr lang="en-GB" sz="2600" dirty="0" smtClean="0"/>
              <a:t> pen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 CTU staff can telephone patients to remind them to complete the forms if they wish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600" dirty="0" smtClean="0"/>
              <a:t> After Day 56, patient is to send completed forms to the CTU in the post with their trial treatment pack from that treatment period – </a:t>
            </a:r>
            <a:r>
              <a:rPr lang="en-GB" sz="2600" i="1" dirty="0" smtClean="0"/>
              <a:t>prepaid envelopes are supplied</a:t>
            </a:r>
            <a:endParaRPr lang="en-GB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0033" y="4397051"/>
            <a:ext cx="5007600" cy="224676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B050"/>
                </a:solidFill>
              </a:rPr>
              <a:t>Advantages of using paper data forms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Technology free for patients who are not comfortable with using the internet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endParaRPr lang="en-GB" sz="2000" b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9444" y="4397051"/>
            <a:ext cx="5007844" cy="224676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FF0000"/>
                </a:solidFill>
              </a:rPr>
              <a:t>Disadvantages of using paper data forms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Risk of patients completing data forms retrospectively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Delay to the receipt of data at CTU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No checks for missing data fields or illogical fields – risk of data received being unusable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Paper data forms must be stored at the CTU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04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1223</Words>
  <Application>Microsoft Office PowerPoint</Application>
  <PresentationFormat>Widescreen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What is required of patients</vt:lpstr>
      <vt:lpstr>The 4 methods of data collection</vt:lpstr>
      <vt:lpstr>Method 1: Online StatinWISE database </vt:lpstr>
      <vt:lpstr>Training patients to use the trial database</vt:lpstr>
      <vt:lpstr>Method 2: Over the phone with the CTU staff </vt:lpstr>
      <vt:lpstr>Method 3: StatinWISE mobile app</vt:lpstr>
      <vt:lpstr>Training patients on using the mobile app</vt:lpstr>
      <vt:lpstr>PowerPoint Presentation</vt:lpstr>
      <vt:lpstr>Training patients on using paper data forms</vt:lpstr>
      <vt:lpstr>Submitting data on time</vt:lpstr>
      <vt:lpstr>General guidance for patients 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train patients on completing the questionnaires?</dc:title>
  <dc:creator>Danielle Prowse</dc:creator>
  <cp:lastModifiedBy>Nabila Youssouf</cp:lastModifiedBy>
  <cp:revision>117</cp:revision>
  <cp:lastPrinted>2016-11-22T11:32:43Z</cp:lastPrinted>
  <dcterms:created xsi:type="dcterms:W3CDTF">2016-10-11T08:41:30Z</dcterms:created>
  <dcterms:modified xsi:type="dcterms:W3CDTF">2016-11-22T11:32:49Z</dcterms:modified>
</cp:coreProperties>
</file>