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61" r:id="rId3"/>
    <p:sldId id="270" r:id="rId4"/>
    <p:sldId id="258" r:id="rId5"/>
    <p:sldId id="264" r:id="rId6"/>
    <p:sldId id="259" r:id="rId7"/>
    <p:sldId id="257" r:id="rId8"/>
    <p:sldId id="262" r:id="rId9"/>
    <p:sldId id="267" r:id="rId10"/>
    <p:sldId id="268" r:id="rId11"/>
    <p:sldId id="272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26" y="23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6DEF5-0813-4C82-A3AF-1A4B4EE3BE71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0CA83-7EF8-45E2-B974-DC0649242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8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2E59F-9B9D-4F87-B742-AA37131663DF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8DF26-4CA6-42B0-B163-F04270E16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5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3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9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4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7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9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3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22D0-B620-4F48-8217-C68FE6DF8689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04FD9-E8EC-4F84-B91C-31BC3792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1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303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116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654898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249" y="436755"/>
            <a:ext cx="1576487" cy="799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9316" y="3509986"/>
            <a:ext cx="57786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 series of </a:t>
            </a:r>
            <a:r>
              <a:rPr lang="en-US" sz="1350" dirty="0" err="1"/>
              <a:t>randomised</a:t>
            </a:r>
            <a:r>
              <a:rPr lang="en-US" sz="1350" dirty="0"/>
              <a:t> controlled N-of 1 trials in patients who have discontinued or are considering discontinuing statin use due to muscle-related symptoms to assess if atorvastatin treatment causes more muscle symptoms than placebo</a:t>
            </a:r>
            <a:endParaRPr lang="en-GB" sz="1350" dirty="0"/>
          </a:p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1956987" y="4641065"/>
            <a:ext cx="790486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HOW TO ENTER EARLY WITHDRAWAL DATA</a:t>
            </a:r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900" dirty="0"/>
              <a:t>Trial protocol code: ISRCTN30952488</a:t>
            </a:r>
          </a:p>
          <a:p>
            <a:pPr algn="ctr"/>
            <a:r>
              <a:rPr lang="en-GB" sz="900"/>
              <a:t>Version 1, 17 November 2016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256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3793" t="67510" r="44190" b="1"/>
          <a:stretch/>
        </p:blipFill>
        <p:spPr bwMode="auto">
          <a:xfrm>
            <a:off x="7198613" y="833305"/>
            <a:ext cx="4870439" cy="25318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46" y="968391"/>
            <a:ext cx="6771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Use the notes section to add any additional comments </a:t>
            </a:r>
            <a:r>
              <a:rPr lang="en-GB" sz="2400" dirty="0" smtClean="0"/>
              <a:t>regarding this withdrawal</a:t>
            </a:r>
            <a:endParaRPr lang="en-GB" sz="2400" b="1" dirty="0" smtClean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C000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To submit investigators </a:t>
            </a:r>
            <a:r>
              <a:rPr lang="en-GB" sz="2400" dirty="0"/>
              <a:t>must enter </a:t>
            </a:r>
            <a:r>
              <a:rPr lang="en-GB" sz="2400" dirty="0" smtClean="0"/>
              <a:t>their personal </a:t>
            </a:r>
            <a:r>
              <a:rPr lang="en-GB" sz="2400" dirty="0"/>
              <a:t>pin to confirm data entered is accurate in line with medical </a:t>
            </a:r>
            <a:r>
              <a:rPr lang="en-GB" sz="2400" dirty="0" smtClean="0"/>
              <a:t>records</a:t>
            </a:r>
          </a:p>
          <a:p>
            <a:pPr algn="just">
              <a:buClr>
                <a:srgbClr val="C00000"/>
              </a:buClr>
            </a:pPr>
            <a:endParaRPr lang="en-GB" sz="2400" dirty="0">
              <a:solidFill>
                <a:srgbClr val="C0000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The status of the patient changes to ‘withdrawn’. This disables all further reminders/alerts to patients</a:t>
            </a:r>
            <a:endParaRPr lang="en-GB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After </a:t>
            </a:r>
            <a:r>
              <a:rPr lang="en-GB" sz="2400" dirty="0"/>
              <a:t>submission, data can be viewed but not edited. Any data amendment requests must be sent to the trial team to </a:t>
            </a:r>
            <a:r>
              <a:rPr lang="en-GB" sz="2400" dirty="0" smtClean="0"/>
              <a:t>action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82085" y="0"/>
            <a:ext cx="9702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Submission of the early withdrawal form</a:t>
            </a:r>
            <a:endParaRPr lang="en-GB" sz="44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3929" t="9344" r="44172" b="73953"/>
          <a:stretch/>
        </p:blipFill>
        <p:spPr bwMode="auto">
          <a:xfrm>
            <a:off x="7198612" y="3429000"/>
            <a:ext cx="4870439" cy="1633870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7290730" y="3888063"/>
            <a:ext cx="2115282" cy="596996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30413" t="34581" r="42332" b="50641"/>
          <a:stretch/>
        </p:blipFill>
        <p:spPr bwMode="auto">
          <a:xfrm>
            <a:off x="7631394" y="5232505"/>
            <a:ext cx="3976647" cy="131596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/>
          <p:cNvSpPr/>
          <p:nvPr/>
        </p:nvSpPr>
        <p:spPr>
          <a:xfrm>
            <a:off x="10562385" y="5776957"/>
            <a:ext cx="1178596" cy="454413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156354" y="732795"/>
            <a:ext cx="1178596" cy="444622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033451" y="1910212"/>
            <a:ext cx="867336" cy="2994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6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710978" y="3926811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>
                <a:latin typeface="Calibri" pitchFamily="34" charset="0"/>
              </a:rPr>
              <a:t>London School of Hygiene &amp; Tropical Medicine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Room 180, Keppel 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4684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Fax 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statinwise@Lshtm.ac.uk</a:t>
            </a: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223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8" y="885591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34676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700" y="1353703"/>
            <a:ext cx="110435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If a patient withdraws from the trial, or a GP withdraws a patient from the trial, an end of trial/early withdrawal form must be completed 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30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b="1" dirty="0" smtClean="0"/>
              <a:t>This is to be completed at the point of confirmed withdrawal</a:t>
            </a:r>
            <a:endParaRPr lang="en-GB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406" y="183014"/>
            <a:ext cx="1157416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What if a patient withdraws from the trial</a:t>
            </a:r>
            <a:endParaRPr lang="en-GB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575" y="4466542"/>
            <a:ext cx="11819824" cy="1292662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rgbClr val="FF0000"/>
                </a:solidFill>
              </a:rPr>
              <a:t>In all cases, unless the patient requests otherwise, </a:t>
            </a:r>
            <a:r>
              <a:rPr lang="en-GB" sz="2600" u="sng" dirty="0" smtClean="0">
                <a:solidFill>
                  <a:srgbClr val="FF0000"/>
                </a:solidFill>
              </a:rPr>
              <a:t>all data collected up until the point of withdrawal will still be used as trial data</a:t>
            </a:r>
            <a:r>
              <a:rPr lang="en-GB" sz="2600" dirty="0" smtClean="0">
                <a:solidFill>
                  <a:srgbClr val="FF0000"/>
                </a:solidFill>
              </a:rPr>
              <a:t>. Even after withdrawal, any adverse events that occur in the follow up period must still be reported for </a:t>
            </a:r>
            <a:r>
              <a:rPr lang="en-GB" sz="2600" u="sng" dirty="0" smtClean="0">
                <a:solidFill>
                  <a:srgbClr val="FF0000"/>
                </a:solidFill>
              </a:rPr>
              <a:t>all</a:t>
            </a:r>
            <a:r>
              <a:rPr lang="en-GB" sz="2600" dirty="0" smtClean="0">
                <a:solidFill>
                  <a:srgbClr val="FF0000"/>
                </a:solidFill>
              </a:rPr>
              <a:t> patients.</a:t>
            </a:r>
            <a:endParaRPr lang="en-GB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2097" t="9213" r="30980" b="12779"/>
          <a:stretch/>
        </p:blipFill>
        <p:spPr bwMode="auto">
          <a:xfrm>
            <a:off x="970779" y="168442"/>
            <a:ext cx="5331698" cy="6497830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92676" y="845574"/>
            <a:ext cx="2631143" cy="573220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604441" y="1536174"/>
            <a:ext cx="5291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Form can be found in Section 6 of your Site File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Section B to be completed by the Research Nurse / GP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Direct database entry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Must be verifiable from medical records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673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97" y="2468"/>
            <a:ext cx="10515600" cy="1101780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How to complete the early withdrawal form?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4828" y="1914412"/>
            <a:ext cx="191150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Select the patient that requires  withdrawal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8101" y="1914412"/>
            <a:ext cx="23025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Select the end of trial/early withdrawal tab then add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15315" y="2052912"/>
            <a:ext cx="18404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Complete the form then submit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14624" t="38844" r="48482" b="47238"/>
          <a:stretch/>
        </p:blipFill>
        <p:spPr bwMode="auto">
          <a:xfrm>
            <a:off x="5784319" y="3035251"/>
            <a:ext cx="2957384" cy="1246234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Oval 23"/>
          <p:cNvSpPr/>
          <p:nvPr/>
        </p:nvSpPr>
        <p:spPr>
          <a:xfrm>
            <a:off x="6171897" y="3649416"/>
            <a:ext cx="1161535" cy="446556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/>
          <p:nvPr/>
        </p:nvPicPr>
        <p:blipFill rotWithShape="1">
          <a:blip r:embed="rId3"/>
          <a:srcRect l="14286" t="41287" r="52824" b="42738"/>
          <a:stretch/>
        </p:blipFill>
        <p:spPr bwMode="auto">
          <a:xfrm>
            <a:off x="5779319" y="4465795"/>
            <a:ext cx="2962384" cy="1200502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Oval 28"/>
          <p:cNvSpPr/>
          <p:nvPr/>
        </p:nvSpPr>
        <p:spPr>
          <a:xfrm>
            <a:off x="5701818" y="5131320"/>
            <a:ext cx="799315" cy="329615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55132" y="2052912"/>
            <a:ext cx="15179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User to log into database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975169" y="2376077"/>
            <a:ext cx="91409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509455" y="2376077"/>
            <a:ext cx="84702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831896" y="2376077"/>
            <a:ext cx="914097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 rotWithShape="1">
          <a:blip r:embed="rId4"/>
          <a:srcRect l="14126" t="15163" r="43497" b="70088"/>
          <a:stretch/>
        </p:blipFill>
        <p:spPr bwMode="auto">
          <a:xfrm>
            <a:off x="1831896" y="3047965"/>
            <a:ext cx="3833207" cy="14178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>
          <a:xfrm>
            <a:off x="2904533" y="4021394"/>
            <a:ext cx="1471515" cy="40618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4276" y="0"/>
            <a:ext cx="10263448" cy="93087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How to complete the </a:t>
            </a:r>
            <a:r>
              <a:rPr lang="en-GB" b="1" dirty="0" smtClean="0">
                <a:solidFill>
                  <a:srgbClr val="C00000"/>
                </a:solidFill>
              </a:rPr>
              <a:t>early withdrawal form</a:t>
            </a:r>
            <a:r>
              <a:rPr lang="en-GB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98428" y="3476160"/>
            <a:ext cx="0" cy="63006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2"/>
          <a:srcRect l="9307" t="18430" r="68258" b="67816"/>
          <a:stretch/>
        </p:blipFill>
        <p:spPr bwMode="auto">
          <a:xfrm>
            <a:off x="146122" y="1219045"/>
            <a:ext cx="5654516" cy="215879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1649" y="4007906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Select </a:t>
            </a:r>
            <a:r>
              <a:rPr lang="en-GB" sz="2800" dirty="0"/>
              <a:t>the main reason why patient did not complete 6 treatment periods from:</a:t>
            </a: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Lost to follow up</a:t>
            </a: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Early </a:t>
            </a:r>
            <a:r>
              <a:rPr lang="en-GB" sz="2800" dirty="0" smtClean="0"/>
              <a:t>withdrawal</a:t>
            </a: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Death</a:t>
            </a:r>
            <a:endParaRPr lang="en-GB" sz="2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3794" t="47362" r="48150" b="41629"/>
          <a:stretch/>
        </p:blipFill>
        <p:spPr bwMode="auto">
          <a:xfrm>
            <a:off x="146122" y="4106229"/>
            <a:ext cx="5750475" cy="184239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74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032" y="77002"/>
            <a:ext cx="5309278" cy="72253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1. Lost to follow up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05" y="799532"/>
            <a:ext cx="11471564" cy="5549402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The CTU may lose contact with a patient over the course of the trial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T</a:t>
            </a:r>
            <a:r>
              <a:rPr lang="en-GB" dirty="0" smtClean="0"/>
              <a:t>he CTU/site staff will attempt to re-establish communication</a:t>
            </a:r>
            <a:r>
              <a:rPr lang="en-GB" dirty="0"/>
              <a:t>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If contact cannot be re-established despite reasonable attempt, patient is confirmed </a:t>
            </a:r>
            <a:r>
              <a:rPr lang="en-GB" b="1" dirty="0" smtClean="0">
                <a:solidFill>
                  <a:srgbClr val="C00000"/>
                </a:solidFill>
              </a:rPr>
              <a:t>lost to follow up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Where a patient is lost to follow up the following questions are to be completed on the early withdrawal form:</a:t>
            </a:r>
            <a:endParaRPr lang="en-GB" dirty="0"/>
          </a:p>
          <a:p>
            <a:pPr lvl="1" algn="just">
              <a:spcAft>
                <a:spcPts val="800"/>
              </a:spcAft>
              <a:buClr>
                <a:srgbClr val="C00000"/>
              </a:buClr>
            </a:pPr>
            <a:r>
              <a:rPr lang="en-GB" b="1" dirty="0" smtClean="0"/>
              <a:t>B.2 </a:t>
            </a:r>
            <a:r>
              <a:rPr lang="en-GB" dirty="0" smtClean="0"/>
              <a:t>Date of last contact with patient</a:t>
            </a:r>
          </a:p>
          <a:p>
            <a:pPr lvl="1" algn="just">
              <a:spcAft>
                <a:spcPts val="800"/>
              </a:spcAft>
              <a:buClr>
                <a:srgbClr val="C00000"/>
              </a:buClr>
            </a:pPr>
            <a:r>
              <a:rPr lang="en-GB" b="1" dirty="0" smtClean="0"/>
              <a:t>B.5 </a:t>
            </a:r>
            <a:r>
              <a:rPr lang="en-GB" dirty="0" smtClean="0"/>
              <a:t>Has the patient received individual trial results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127" t="37391" r="47318" b="43706"/>
          <a:stretch/>
        </p:blipFill>
        <p:spPr bwMode="auto">
          <a:xfrm>
            <a:off x="3159968" y="4913567"/>
            <a:ext cx="4224117" cy="170447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3961" t="28459" r="43163" b="47445"/>
          <a:stretch/>
        </p:blipFill>
        <p:spPr bwMode="auto">
          <a:xfrm>
            <a:off x="7661333" y="4340888"/>
            <a:ext cx="4416786" cy="227715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57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605" y="0"/>
            <a:ext cx="10968789" cy="80915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2. Early withdrawal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01" y="820292"/>
            <a:ext cx="11580395" cy="5907527"/>
          </a:xfrm>
        </p:spPr>
        <p:txBody>
          <a:bodyPr>
            <a:no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n-GB" sz="2400" b="1" dirty="0" smtClean="0"/>
              <a:t>Patients may withdraw from the trial because: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Patient does not want to take part anymore and has withdrawn consent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Patient has intolerable muscle symptoms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GP has prescribed another medication and/or has advised that the patient should stop taking study treatment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Patient no longer fulfils the eligibility criteria</a:t>
            </a:r>
          </a:p>
          <a:p>
            <a:pPr marL="0" indent="0" algn="just"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sz="2400" b="1" dirty="0" smtClean="0"/>
              <a:t>If this happens, the </a:t>
            </a:r>
            <a:r>
              <a:rPr lang="en-GB" sz="2400" b="1" dirty="0"/>
              <a:t>following questions are to be completed on the early withdrawal form: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 </a:t>
            </a:r>
            <a:r>
              <a:rPr lang="en-GB" sz="2400" b="1" dirty="0" smtClean="0"/>
              <a:t>B3:</a:t>
            </a:r>
            <a:r>
              <a:rPr lang="en-GB" sz="2400" dirty="0" smtClean="0"/>
              <a:t> Reason for withdrawal must be provided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 </a:t>
            </a:r>
            <a:r>
              <a:rPr lang="en-GB" sz="2400" b="1" dirty="0" smtClean="0"/>
              <a:t>B4:</a:t>
            </a:r>
            <a:r>
              <a:rPr lang="en-GB" sz="2400" dirty="0" smtClean="0"/>
              <a:t> Patient should contact GP to discuss reason for withdrawal. </a:t>
            </a:r>
            <a:r>
              <a:rPr lang="en-GB" sz="2400" i="1" dirty="0" smtClean="0">
                <a:solidFill>
                  <a:srgbClr val="C00000"/>
                </a:solidFill>
              </a:rPr>
              <a:t>A date for this is to be provided or if this has not taken place, GP is to remind patient to book this appointment 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 </a:t>
            </a:r>
            <a:r>
              <a:rPr lang="en-GB" sz="2400" b="1" dirty="0" smtClean="0"/>
              <a:t>B5: </a:t>
            </a:r>
            <a:r>
              <a:rPr lang="en-GB" sz="2400" dirty="0" smtClean="0"/>
              <a:t>GP to organise appointment for patient to receive individual trial 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206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149" y="-4812"/>
            <a:ext cx="6506678" cy="86627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3. Patient died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98" y="1036353"/>
            <a:ext cx="10515600" cy="5037188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 If a patient passes away during the trial, this is considered a </a:t>
            </a:r>
            <a:r>
              <a:rPr lang="en-GB" dirty="0" smtClean="0">
                <a:solidFill>
                  <a:srgbClr val="C00000"/>
                </a:solidFill>
              </a:rPr>
              <a:t>Serious Adverse Event (SAE)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 An SAE form must be completed by the GP / Research Nurse </a:t>
            </a:r>
            <a:r>
              <a:rPr lang="en-GB" i="1" dirty="0" smtClean="0"/>
              <a:t>(emailed/faxed to CTU </a:t>
            </a:r>
            <a:r>
              <a:rPr lang="en-GB" b="1" i="1" u="sng" dirty="0" smtClean="0"/>
              <a:t>or</a:t>
            </a:r>
            <a:r>
              <a:rPr lang="en-GB" i="1" dirty="0" smtClean="0"/>
              <a:t> uploaded directly into database)</a:t>
            </a:r>
            <a:endParaRPr lang="en-GB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6000" y="1867301"/>
            <a:ext cx="0" cy="104915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8471" y="5225020"/>
            <a:ext cx="8221053" cy="892552"/>
          </a:xfrm>
          <a:prstGeom prst="rect">
            <a:avLst/>
          </a:prstGeom>
          <a:solidFill>
            <a:srgbClr val="C00000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bg1"/>
                </a:solidFill>
              </a:rPr>
              <a:t>Send/upload the SAE form for this patient </a:t>
            </a:r>
            <a:r>
              <a:rPr lang="en-GB" sz="2600" b="1" u="sng" dirty="0" smtClean="0">
                <a:solidFill>
                  <a:schemeClr val="bg1"/>
                </a:solidFill>
              </a:rPr>
              <a:t>within 24 hours</a:t>
            </a:r>
            <a:r>
              <a:rPr lang="en-GB" sz="2600" u="sng" dirty="0" smtClean="0">
                <a:solidFill>
                  <a:schemeClr val="bg1"/>
                </a:solidFill>
              </a:rPr>
              <a:t> </a:t>
            </a:r>
            <a:r>
              <a:rPr lang="en-GB" sz="2600" dirty="0" smtClean="0">
                <a:solidFill>
                  <a:schemeClr val="bg1"/>
                </a:solidFill>
              </a:rPr>
              <a:t>of notification of their death</a:t>
            </a:r>
            <a:endParaRPr lang="en-GB" sz="26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89968" y="3830854"/>
            <a:ext cx="0" cy="104915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9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4621" t="26081" r="44661" b="48992"/>
          <a:stretch/>
        </p:blipFill>
        <p:spPr bwMode="auto">
          <a:xfrm>
            <a:off x="6386348" y="2320414"/>
            <a:ext cx="5717090" cy="298900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38215" y="33889"/>
            <a:ext cx="6506678" cy="86627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3. Patient died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133" y="900163"/>
            <a:ext cx="60184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GB" sz="2600" dirty="0" smtClean="0"/>
              <a:t>Where a patient has died, the </a:t>
            </a:r>
            <a:r>
              <a:rPr lang="en-GB" sz="2600" dirty="0"/>
              <a:t>following questions are to be completed on the early withdrawal form: </a:t>
            </a:r>
            <a:endParaRPr lang="en-GB" sz="26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b="1" dirty="0" smtClean="0"/>
              <a:t>B.6a: </a:t>
            </a:r>
            <a:r>
              <a:rPr lang="en-GB" sz="2600" dirty="0" smtClean="0"/>
              <a:t>Date of death required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b="1" dirty="0" smtClean="0"/>
              <a:t>B.6b:</a:t>
            </a:r>
            <a:r>
              <a:rPr lang="en-GB" sz="2600" dirty="0" smtClean="0"/>
              <a:t> Cause of death required as per the patients autopsy report</a:t>
            </a:r>
            <a:r>
              <a:rPr lang="en-GB" sz="2600" dirty="0"/>
              <a:t> </a:t>
            </a:r>
            <a:r>
              <a:rPr lang="en-GB" sz="2600" dirty="0" smtClean="0"/>
              <a:t>or clinical judgement if autopsy is not available 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2600" dirty="0" smtClean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b="1" dirty="0" smtClean="0"/>
              <a:t>B.6c:</a:t>
            </a:r>
            <a:r>
              <a:rPr lang="en-GB" sz="2600" dirty="0" smtClean="0"/>
              <a:t> Date SAE form was completed. </a:t>
            </a:r>
            <a:r>
              <a:rPr lang="en-GB" sz="2600" b="1" dirty="0"/>
              <a:t>I</a:t>
            </a:r>
            <a:r>
              <a:rPr lang="en-GB" sz="2600" b="1" dirty="0" smtClean="0"/>
              <a:t>f this has not yet been completed, this must be done immediately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71578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692</Words>
  <Application>Microsoft Office PowerPoint</Application>
  <PresentationFormat>Widescreen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How to complete the early withdrawal form?</vt:lpstr>
      <vt:lpstr>How to complete the early withdrawal form?</vt:lpstr>
      <vt:lpstr>1. Lost to follow up</vt:lpstr>
      <vt:lpstr>2. Early withdrawal</vt:lpstr>
      <vt:lpstr>3. Patient died</vt:lpstr>
      <vt:lpstr>3. Patient died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enter Early Withdrawal data?</dc:title>
  <dc:creator>Danielle Prowse</dc:creator>
  <cp:lastModifiedBy>Nabila Youssouf</cp:lastModifiedBy>
  <cp:revision>91</cp:revision>
  <cp:lastPrinted>2016-11-22T11:30:11Z</cp:lastPrinted>
  <dcterms:created xsi:type="dcterms:W3CDTF">2016-10-10T16:23:41Z</dcterms:created>
  <dcterms:modified xsi:type="dcterms:W3CDTF">2016-11-22T11:30:17Z</dcterms:modified>
</cp:coreProperties>
</file>