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8" r:id="rId3"/>
    <p:sldId id="259" r:id="rId4"/>
    <p:sldId id="274" r:id="rId5"/>
    <p:sldId id="281" r:id="rId6"/>
    <p:sldId id="275" r:id="rId7"/>
    <p:sldId id="261" r:id="rId8"/>
    <p:sldId id="271" r:id="rId9"/>
    <p:sldId id="276" r:id="rId10"/>
    <p:sldId id="277" r:id="rId11"/>
    <p:sldId id="278" r:id="rId12"/>
    <p:sldId id="284" r:id="rId13"/>
    <p:sldId id="285" r:id="rId14"/>
    <p:sldId id="279" r:id="rId15"/>
    <p:sldId id="28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A82B-33FA-43A4-A7A2-F888605B3A33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CCDCB-C477-4A67-A517-701EC6A4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1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6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1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8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F084-B3E9-4C1D-87E2-CEED2F7078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42758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9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6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4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2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9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2AEF-E343-4F08-B0F4-024C4B667BD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B1ED-E3E5-45A4-A4B9-2D869ACD8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u-web.lshtm.ac.uk/statinwi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91844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6679" y="3509986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 series of </a:t>
            </a:r>
            <a:r>
              <a:rPr lang="en-US" sz="1350" dirty="0" err="1"/>
              <a:t>randomised</a:t>
            </a:r>
            <a:r>
              <a:rPr lang="en-US" sz="1350" dirty="0"/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/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2513987" y="4559809"/>
            <a:ext cx="716402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</a:rPr>
              <a:t>HOW TO ENTER BASELINE DATA</a:t>
            </a:r>
            <a:endParaRPr lang="en-GB" sz="3600" b="1" dirty="0">
              <a:solidFill>
                <a:prstClr val="black"/>
              </a:solidFill>
            </a:endParaRPr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90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/>
              <a:t>Version 1, 17 November 2016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7279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486024" y="51106"/>
            <a:ext cx="7229475" cy="54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Section 4: Randomisation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88" y="5199816"/>
            <a:ext cx="1178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If upon submission, a pop up message that states the patient is not eligible but you believe that they are, please re-visit your answers to </a:t>
            </a:r>
            <a:r>
              <a:rPr lang="en-GB" sz="2400" u="sng" dirty="0" smtClean="0"/>
              <a:t>Q7 – Q15</a:t>
            </a:r>
            <a:endParaRPr lang="en-GB" sz="2400" b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6927" y="642039"/>
            <a:ext cx="2764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</a:rPr>
              <a:t>Questions </a:t>
            </a:r>
            <a:r>
              <a:rPr lang="en-GB" sz="2600" b="1" dirty="0" smtClean="0">
                <a:solidFill>
                  <a:srgbClr val="C00000"/>
                </a:solidFill>
              </a:rPr>
              <a:t>28 - 30</a:t>
            </a:r>
            <a:endParaRPr lang="en-GB" sz="26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5757" y="1083319"/>
            <a:ext cx="8245929" cy="4427573"/>
            <a:chOff x="3009893" y="1083320"/>
            <a:chExt cx="6581777" cy="3718003"/>
          </a:xfrm>
        </p:grpSpPr>
        <p:sp>
          <p:nvSpPr>
            <p:cNvPr id="5" name="TextBox 4"/>
            <p:cNvSpPr txBox="1"/>
            <p:nvPr/>
          </p:nvSpPr>
          <p:spPr>
            <a:xfrm>
              <a:off x="3009895" y="1083320"/>
              <a:ext cx="6581775" cy="59443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The database considers the answers provided </a:t>
              </a:r>
              <a:r>
                <a:rPr lang="en-GB" sz="2000" b="1" dirty="0" smtClean="0"/>
                <a:t>in the eligibility assessment as to whether the patient is eligible or not</a:t>
              </a:r>
              <a:endParaRPr lang="en-GB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9893" y="2717313"/>
              <a:ext cx="6581775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If the patient is eligible, once the baseline form is submitted, the database will proceed to randomise the patient</a:t>
              </a:r>
              <a:endParaRPr lang="en-GB" sz="2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300781" y="3423383"/>
              <a:ext cx="0" cy="597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09893" y="4093437"/>
              <a:ext cx="6581775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C00000"/>
                  </a:solidFill>
                </a:rPr>
                <a:t>The randomisation number, date and time is automatically generated by the database upon submission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5" idx="2"/>
            </p:cNvCxnSpPr>
            <p:nvPr/>
          </p:nvCxnSpPr>
          <p:spPr>
            <a:xfrm>
              <a:off x="6300783" y="1677759"/>
              <a:ext cx="0" cy="10352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39938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610651" y="53551"/>
            <a:ext cx="7229475" cy="54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Section 5: Training form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3" y="851302"/>
            <a:ext cx="12095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/>
              <a:t>Records the method of data collection that the patient has chosen for their follow up period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2465" y="1805409"/>
            <a:ext cx="5891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Patients can chose their data collection method to be: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Online via the database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i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Using the mobile app on their smartphone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Via telephone conversations with the CTU staff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Using paper data forms - </a:t>
            </a:r>
            <a:r>
              <a:rPr lang="en-GB" sz="2400" i="1" dirty="0">
                <a:solidFill>
                  <a:srgbClr val="0070C0"/>
                </a:solidFill>
              </a:rPr>
              <a:t>these are sent in the post with the treatment </a:t>
            </a:r>
            <a:r>
              <a:rPr lang="en-GB" sz="2400" i="1" dirty="0" smtClean="0">
                <a:solidFill>
                  <a:srgbClr val="0070C0"/>
                </a:solidFill>
              </a:rPr>
              <a:t>packs</a:t>
            </a:r>
            <a:endParaRPr lang="en-GB" sz="2400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859" t="14926" r="54910" b="38540"/>
          <a:stretch/>
        </p:blipFill>
        <p:spPr bwMode="auto">
          <a:xfrm>
            <a:off x="1035151" y="1909478"/>
            <a:ext cx="3811606" cy="41847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253" y="6169668"/>
            <a:ext cx="1193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/>
              <a:t>Use the notes section to add any additional comments from the baseline visit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7175" y="460121"/>
            <a:ext cx="25822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C00000"/>
                </a:solidFill>
              </a:rPr>
              <a:t>Questions 31 - 32</a:t>
            </a:r>
            <a:endParaRPr lang="en-GB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88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954" y="92598"/>
            <a:ext cx="6470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Submission of baseline data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8" y="956110"/>
            <a:ext cx="73761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Before submitting, check all fields have been completed correctly. Data will not save with any missing/illogical fields and user will be redirected to field and error text </a:t>
            </a:r>
          </a:p>
          <a:p>
            <a:pPr algn="just">
              <a:buClr>
                <a:srgbClr val="C00000"/>
              </a:buClr>
            </a:pPr>
            <a:endParaRPr lang="en-GB" sz="28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To submit – investigators must enter their personal pin to confirm data entered is accurate in line with medical records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If patient is eligible, user will receive a pop up alert to confirm the patient’s randomisation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81019" y="4928050"/>
            <a:ext cx="4128034" cy="1578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3"/>
          <a:srcRect l="13792" t="82260" r="44193" b="1122"/>
          <a:stretch/>
        </p:blipFill>
        <p:spPr bwMode="auto">
          <a:xfrm>
            <a:off x="7604757" y="3116518"/>
            <a:ext cx="4480559" cy="136037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13793" t="53178" r="68757" b="37267"/>
          <a:stretch/>
        </p:blipFill>
        <p:spPr bwMode="auto">
          <a:xfrm>
            <a:off x="8438345" y="1155482"/>
            <a:ext cx="2657378" cy="1156971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64115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6081" y="105877"/>
            <a:ext cx="6470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Submission of baseline data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99" y="958505"/>
            <a:ext cx="1173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/>
              <a:t>Pressing OK will confirm patient is randomised and user will receive patients assigned randomisation number in pop up alert </a:t>
            </a:r>
            <a:endParaRPr lang="en-GB" sz="2800" dirty="0" smtClean="0"/>
          </a:p>
          <a:p>
            <a:pPr algn="just">
              <a:buClr>
                <a:srgbClr val="C00000"/>
              </a:buClr>
            </a:pPr>
            <a:endParaRPr lang="en-GB" sz="28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By clicking OK to pop alert, patient overview can now be seen  </a:t>
            </a:r>
          </a:p>
          <a:p>
            <a:pPr algn="just">
              <a:buClr>
                <a:srgbClr val="C00000"/>
              </a:buClr>
            </a:pPr>
            <a:endParaRPr lang="en-GB" sz="2800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Patient will receive a trial welcome email (check junk mail) and SMS simultaneously. GP/patient should alert the CTU if they have not received either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959" t="14957" r="43332" b="54092"/>
          <a:stretch/>
        </p:blipFill>
        <p:spPr bwMode="auto">
          <a:xfrm>
            <a:off x="4071775" y="4361618"/>
            <a:ext cx="4044539" cy="22557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164" t="12351" r="49811" b="63439"/>
          <a:stretch/>
        </p:blipFill>
        <p:spPr bwMode="auto">
          <a:xfrm>
            <a:off x="8249760" y="4631295"/>
            <a:ext cx="3821230" cy="18527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731" t="2234" r="1735" b="4993"/>
          <a:stretch/>
        </p:blipFill>
        <p:spPr>
          <a:xfrm>
            <a:off x="117099" y="4929760"/>
            <a:ext cx="3773103" cy="1366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2790825" y="5762625"/>
            <a:ext cx="1209675" cy="5339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6061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51165" y="2031669"/>
            <a:ext cx="2772916" cy="41605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/>
              <a:t>If you randomise a patient by mistake when they are in fact not eligible?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 smtClean="0"/>
              <a:t> You must complete a protocol deviation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851" y="2037207"/>
            <a:ext cx="2832681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have made a mistake </a:t>
            </a:r>
            <a:r>
              <a:rPr lang="en-GB" sz="2400" dirty="0"/>
              <a:t>on patients eligibility criteria </a:t>
            </a:r>
            <a:r>
              <a:rPr lang="en-GB" sz="2400" dirty="0" smtClean="0"/>
              <a:t>and you </a:t>
            </a:r>
            <a:r>
              <a:rPr lang="en-GB" sz="2400" dirty="0"/>
              <a:t>do not randomise a patient that </a:t>
            </a:r>
            <a:r>
              <a:rPr lang="en-GB" sz="2400" dirty="0" smtClean="0"/>
              <a:t>is in fact eligible?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/>
              <a:t>Y</a:t>
            </a:r>
            <a:r>
              <a:rPr lang="en-GB" sz="2400" b="1" dirty="0" smtClean="0"/>
              <a:t>ou </a:t>
            </a:r>
            <a:r>
              <a:rPr lang="en-GB" sz="2400" b="1" dirty="0"/>
              <a:t>must complete the baseline form again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219200" y="469729"/>
            <a:ext cx="10334625" cy="54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If you’ve made a mistake in data entry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622549" y="2031669"/>
            <a:ext cx="2773599" cy="4160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 smtClean="0"/>
              <a:t>You have made a simple typo on the entry?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dirty="0" smtClean="0"/>
              <a:t>Contact the </a:t>
            </a:r>
            <a:r>
              <a:rPr lang="en-GB" sz="2400" b="1" dirty="0" err="1" smtClean="0"/>
              <a:t>Statinwise</a:t>
            </a:r>
            <a:r>
              <a:rPr lang="en-GB" sz="2400" b="1" dirty="0" smtClean="0"/>
              <a:t> trial team and we will correct this for you</a:t>
            </a:r>
          </a:p>
        </p:txBody>
      </p:sp>
    </p:spTree>
    <p:extLst>
      <p:ext uri="{BB962C8B-B14F-4D97-AF65-F5344CB8AC3E}">
        <p14:creationId xmlns:p14="http://schemas.microsoft.com/office/powerpoint/2010/main" val="2848375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1061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88" y="25407"/>
            <a:ext cx="7462405" cy="79865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Baseline Visit Overview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8" y="5387597"/>
            <a:ext cx="5032663" cy="14704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06" y="5368333"/>
            <a:ext cx="5491520" cy="14704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404258" y="899266"/>
            <a:ext cx="9764486" cy="4393864"/>
            <a:chOff x="3274434" y="1141976"/>
            <a:chExt cx="5433979" cy="4393864"/>
          </a:xfrm>
        </p:grpSpPr>
        <p:grpSp>
          <p:nvGrpSpPr>
            <p:cNvPr id="8" name="Group 7"/>
            <p:cNvGrpSpPr/>
            <p:nvPr/>
          </p:nvGrpSpPr>
          <p:grpSpPr>
            <a:xfrm>
              <a:off x="4001387" y="1141976"/>
              <a:ext cx="3698378" cy="1741652"/>
              <a:chOff x="3032394" y="1161640"/>
              <a:chExt cx="2609556" cy="2093899"/>
            </a:xfrm>
          </p:grpSpPr>
          <p:sp>
            <p:nvSpPr>
              <p:cNvPr id="4" name="Down Arrow Callout 3"/>
              <p:cNvSpPr/>
              <p:nvPr/>
            </p:nvSpPr>
            <p:spPr>
              <a:xfrm>
                <a:off x="3032394" y="1161640"/>
                <a:ext cx="2609556" cy="1052943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Patient attends the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practice </a:t>
                </a:r>
                <a:r>
                  <a:rPr lang="en-GB" dirty="0">
                    <a:solidFill>
                      <a:schemeClr val="bg1"/>
                    </a:solidFill>
                  </a:rPr>
                  <a:t>for the Baseline visit with Research Nurse</a:t>
                </a:r>
              </a:p>
            </p:txBody>
          </p:sp>
          <p:sp>
            <p:nvSpPr>
              <p:cNvPr id="5" name="Down Arrow Callout 4"/>
              <p:cNvSpPr/>
              <p:nvPr/>
            </p:nvSpPr>
            <p:spPr>
              <a:xfrm>
                <a:off x="3032394" y="2322668"/>
                <a:ext cx="2609556" cy="932871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/>
                  <a:t>Research Nurse explains the trial and answers any questions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393358" y="4415841"/>
              <a:ext cx="2315055" cy="1095262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endParaRPr lang="en-GB" sz="1200" kern="0" dirty="0" smtClea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</a:t>
              </a: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meets all eligibility criteria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</a:t>
              </a: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is randomised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Complete </a:t>
              </a: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the Randomisation log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4434" y="4422104"/>
              <a:ext cx="2305705" cy="1113736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changes their mind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does not meet all eligibility criteria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600" kern="0" dirty="0" smtClean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</a:t>
              </a: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is not randomised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6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Complete the Screening log</a:t>
              </a:r>
              <a:endParaRPr lang="en-GB" sz="16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612567" y="3637045"/>
              <a:ext cx="757882" cy="7787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3273879" y="2819616"/>
            <a:ext cx="5445578" cy="690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Full informed consent must be recorded on Informed Consent form provided in </a:t>
            </a:r>
            <a:r>
              <a:rPr lang="en-GB" dirty="0">
                <a:solidFill>
                  <a:srgbClr val="FF0000"/>
                </a:solidFill>
              </a:rPr>
              <a:t>Site File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10055" y="3462459"/>
            <a:ext cx="1380702" cy="7106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60" y="-1454"/>
            <a:ext cx="10515600" cy="802239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Entering baseline data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54" y="1187115"/>
            <a:ext cx="5920429" cy="519120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/>
              <a:t>The Trial Database: </a:t>
            </a:r>
            <a:r>
              <a:rPr lang="en-GB" dirty="0">
                <a:hlinkClick r:id="rId3"/>
              </a:rPr>
              <a:t>https://ctu-web.lshtm.ac.uk/statinwise/</a:t>
            </a: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Enter your log-in details sent to you by the CTU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On the welcome page, click </a:t>
            </a:r>
            <a:r>
              <a:rPr lang="en-GB" b="1" dirty="0"/>
              <a:t>Patients</a:t>
            </a:r>
            <a:r>
              <a:rPr lang="en-GB" dirty="0"/>
              <a:t> on the left hand side and </a:t>
            </a:r>
            <a:r>
              <a:rPr lang="en-GB" b="1" dirty="0"/>
              <a:t>+Add patient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The patient baseline form appears and you can begin entering. Start with selecting your hospital from the drop down </a:t>
            </a:r>
            <a:r>
              <a:rPr lang="en-GB" b="1" dirty="0"/>
              <a:t>site</a:t>
            </a:r>
            <a:r>
              <a:rPr lang="en-GB" dirty="0"/>
              <a:t> box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t="5722" r="77331" b="65374"/>
          <a:stretch/>
        </p:blipFill>
        <p:spPr bwMode="auto">
          <a:xfrm>
            <a:off x="7007295" y="4239178"/>
            <a:ext cx="4877432" cy="2331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14206" y="1114319"/>
            <a:ext cx="5092443" cy="2825579"/>
            <a:chOff x="6914206" y="1114319"/>
            <a:chExt cx="5092443" cy="2825579"/>
          </a:xfrm>
        </p:grpSpPr>
        <p:pic>
          <p:nvPicPr>
            <p:cNvPr id="5" name="Picture 4"/>
            <p:cNvPicPr/>
            <p:nvPr/>
          </p:nvPicPr>
          <p:blipFill rotWithShape="1">
            <a:blip r:embed="rId5"/>
            <a:srcRect t="5729" r="77175" b="54340"/>
            <a:stretch/>
          </p:blipFill>
          <p:spPr bwMode="auto">
            <a:xfrm>
              <a:off x="6990820" y="1114319"/>
              <a:ext cx="4865902" cy="28255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6914206" y="1482811"/>
              <a:ext cx="1027070" cy="420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0979579" y="1620762"/>
              <a:ext cx="1027070" cy="420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22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9925" y="47677"/>
            <a:ext cx="5769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The baseline data form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9925" y="5667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0944" y="918533"/>
            <a:ext cx="104324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To be completed directly onto the database only – no paper copy is required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C00000"/>
                </a:solidFill>
              </a:rPr>
              <a:t>Consists of 6 main sections to complete: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Confidential details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Patient details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Eligibility assessment 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Patient general medical history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Randomisation data</a:t>
            </a:r>
          </a:p>
          <a:p>
            <a:pPr marL="1200150" lvl="2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Training form </a:t>
            </a:r>
            <a:r>
              <a:rPr lang="en-GB" sz="2600" dirty="0" smtClean="0"/>
              <a:t> </a:t>
            </a:r>
            <a:endParaRPr lang="en-GB" sz="2600" dirty="0"/>
          </a:p>
        </p:txBody>
      </p:sp>
      <p:sp>
        <p:nvSpPr>
          <p:cNvPr id="7" name="Rectangle 6"/>
          <p:cNvSpPr/>
          <p:nvPr/>
        </p:nvSpPr>
        <p:spPr>
          <a:xfrm>
            <a:off x="1771147" y="5113376"/>
            <a:ext cx="9686925" cy="1631216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All </a:t>
            </a:r>
            <a:r>
              <a:rPr lang="en-GB" sz="2000" dirty="0" smtClean="0"/>
              <a:t>‘required’ fields </a:t>
            </a:r>
            <a:r>
              <a:rPr lang="en-GB" sz="2000" dirty="0"/>
              <a:t>must be completed </a:t>
            </a:r>
            <a:r>
              <a:rPr lang="en-GB" sz="2000" dirty="0" smtClean="0">
                <a:sym typeface="Wingdings" panose="05000000000000000000" pitchFamily="2" charset="2"/>
              </a:rPr>
              <a:t> database will not allow blank fields apart from</a:t>
            </a:r>
            <a:endParaRPr lang="en-GB" sz="2000" dirty="0"/>
          </a:p>
          <a:p>
            <a:pPr algn="just"/>
            <a:r>
              <a:rPr lang="en-GB" sz="2000" u="sng" dirty="0" smtClean="0"/>
              <a:t>cholesterol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u="sng" dirty="0"/>
              <a:t>QRISK2</a:t>
            </a:r>
            <a:r>
              <a:rPr lang="en-GB" sz="2000" dirty="0"/>
              <a:t> score </a:t>
            </a:r>
            <a:r>
              <a:rPr lang="en-GB" sz="2000" dirty="0" smtClean="0"/>
              <a:t>fields.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They </a:t>
            </a:r>
            <a:r>
              <a:rPr lang="en-GB" sz="2000" i="1" dirty="0" smtClean="0"/>
              <a:t>may</a:t>
            </a:r>
            <a:r>
              <a:rPr lang="en-GB" sz="2000" dirty="0" smtClean="0"/>
              <a:t> </a:t>
            </a:r>
            <a:r>
              <a:rPr lang="en-GB" sz="2000" dirty="0"/>
              <a:t>be left blank </a:t>
            </a:r>
            <a:r>
              <a:rPr lang="en-GB" sz="2000" dirty="0" smtClean="0"/>
              <a:t>if cholesterol results are not yet available but must be provided as soon as possible</a:t>
            </a:r>
            <a:endParaRPr lang="en-GB" sz="2000" dirty="0"/>
          </a:p>
        </p:txBody>
      </p:sp>
      <p:pic>
        <p:nvPicPr>
          <p:cNvPr id="8" name="Picture 2" descr="Image result for attention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3" y="5402246"/>
            <a:ext cx="1028657" cy="8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15248" t="7830" r="43390" b="1914"/>
          <a:stretch/>
        </p:blipFill>
        <p:spPr bwMode="auto">
          <a:xfrm>
            <a:off x="8041821" y="810149"/>
            <a:ext cx="3976302" cy="604785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15761" y="287329"/>
            <a:ext cx="9893643" cy="44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rtl="0">
              <a:lnSpc>
                <a:spcPct val="90000"/>
              </a:lnSpc>
              <a:spcBef>
                <a:spcPct val="0"/>
              </a:spcBef>
            </a:pPr>
            <a:r>
              <a:rPr lang="en-GB" sz="4400" b="1" kern="0" dirty="0" smtClean="0">
                <a:solidFill>
                  <a:srgbClr val="C00000"/>
                </a:solidFill>
                <a:latin typeface="+mj-lt"/>
              </a:rPr>
              <a:t>Section 1: Patients confidential details</a:t>
            </a:r>
            <a:r>
              <a:rPr lang="en-GB" sz="9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900" kern="0" dirty="0" smtClean="0">
                <a:solidFill>
                  <a:sysClr val="windowText" lastClr="000000"/>
                </a:solidFill>
              </a:rPr>
            </a:br>
            <a:endParaRPr lang="en-GB" sz="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2747"/>
            <a:ext cx="77533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These details are </a:t>
            </a:r>
            <a:r>
              <a:rPr lang="en-GB" sz="2600" u="sng" dirty="0" smtClean="0"/>
              <a:t>not</a:t>
            </a:r>
            <a:r>
              <a:rPr lang="en-GB" sz="2600" dirty="0" smtClean="0"/>
              <a:t> part of the trial data set. They are only required for co-ordination of the trial.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C00000"/>
                </a:solidFill>
              </a:rPr>
              <a:t>Please double check that these details have been entered </a:t>
            </a:r>
            <a:r>
              <a:rPr lang="en-GB" sz="2600" b="1" dirty="0" smtClean="0">
                <a:solidFill>
                  <a:srgbClr val="C00000"/>
                </a:solidFill>
              </a:rPr>
              <a:t>correctly</a:t>
            </a:r>
            <a:endParaRPr lang="en-GB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49" y="3288082"/>
            <a:ext cx="7682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 smtClean="0"/>
              <a:t>Includes: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Patients name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Postal address </a:t>
            </a:r>
            <a:r>
              <a:rPr lang="en-GB" sz="2600" i="1" dirty="0" smtClean="0">
                <a:solidFill>
                  <a:srgbClr val="C00000"/>
                </a:solidFill>
              </a:rPr>
              <a:t>– required for sending </a:t>
            </a:r>
            <a:r>
              <a:rPr lang="en-GB" sz="2600" i="1" dirty="0">
                <a:solidFill>
                  <a:srgbClr val="C00000"/>
                </a:solidFill>
              </a:rPr>
              <a:t>trial drug to the patient in the post</a:t>
            </a:r>
            <a:endParaRPr lang="en-GB" sz="26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Email addresses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Mobile and telephone number - </a:t>
            </a:r>
            <a:r>
              <a:rPr lang="en-GB" sz="2600" i="1" dirty="0" smtClean="0">
                <a:solidFill>
                  <a:srgbClr val="C00000"/>
                </a:solidFill>
              </a:rPr>
              <a:t>required </a:t>
            </a:r>
            <a:r>
              <a:rPr lang="en-GB" sz="2600" i="1" dirty="0">
                <a:solidFill>
                  <a:srgbClr val="C00000"/>
                </a:solidFill>
              </a:rPr>
              <a:t>for contacting the patient throughout course of </a:t>
            </a:r>
            <a:r>
              <a:rPr lang="en-GB" sz="2600" i="1" dirty="0" smtClean="0">
                <a:solidFill>
                  <a:srgbClr val="C00000"/>
                </a:solidFill>
              </a:rPr>
              <a:t>trial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223917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982095" y="-137793"/>
            <a:ext cx="6359611" cy="109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C00000"/>
                </a:solidFill>
              </a:rPr>
              <a:t>Section 2: Patient details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206" y="1122596"/>
            <a:ext cx="7027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 smtClean="0">
                <a:solidFill>
                  <a:srgbClr val="C00000"/>
                </a:solidFill>
              </a:rPr>
              <a:t>Questions 1 – 7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/>
              <a:t>This is the start of the data collected as part of the trial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n-GB" sz="2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GB" sz="2600" b="1" dirty="0" smtClean="0">
                <a:solidFill>
                  <a:srgbClr val="C00000"/>
                </a:solidFill>
              </a:rPr>
              <a:t>Includes: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Patients initials (maximum 3 characters)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Ethnicity (select a main ethnic category and then a subcategory. Please specify if other is selected)</a:t>
            </a:r>
            <a:endParaRPr lang="en-GB" sz="2600" i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Age (patient must be over 16 to be eligible)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14113" t="6580" r="44336" b="1218"/>
          <a:stretch/>
        </p:blipFill>
        <p:spPr bwMode="auto">
          <a:xfrm>
            <a:off x="7730590" y="669987"/>
            <a:ext cx="3818021" cy="619897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9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282025" y="2659991"/>
            <a:ext cx="5400000" cy="16657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C00000"/>
              </a:buClr>
            </a:pPr>
            <a:r>
              <a:rPr lang="en-GB" sz="2400" dirty="0" smtClean="0"/>
              <a:t>For the patient to be considered eligible and randomised upon submission:</a:t>
            </a:r>
          </a:p>
          <a:p>
            <a:pPr algn="ctr"/>
            <a:r>
              <a:rPr lang="en-GB" sz="2400" dirty="0" smtClean="0"/>
              <a:t>Questions </a:t>
            </a:r>
            <a:r>
              <a:rPr lang="en-GB" sz="2400" dirty="0"/>
              <a:t>8 </a:t>
            </a:r>
            <a:r>
              <a:rPr lang="en-GB" sz="2400" dirty="0" smtClean="0"/>
              <a:t>- </a:t>
            </a:r>
            <a:r>
              <a:rPr lang="en-GB" sz="2400" dirty="0"/>
              <a:t>13 must be </a:t>
            </a:r>
            <a:r>
              <a:rPr lang="en-GB" sz="3200" b="1" u="sng" dirty="0" smtClean="0"/>
              <a:t>YES</a:t>
            </a:r>
            <a:endParaRPr lang="en-GB" sz="32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22429" y="27296"/>
            <a:ext cx="7985398" cy="697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Section 3: Eligibility</a:t>
            </a:r>
            <a:r>
              <a:rPr lang="en-GB" sz="4400" b="1" dirty="0" smtClean="0">
                <a:solidFill>
                  <a:srgbClr val="C00000"/>
                </a:solidFill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Assessment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6202" t="13296" r="77016" b="21137"/>
          <a:stretch/>
        </p:blipFill>
        <p:spPr bwMode="auto">
          <a:xfrm>
            <a:off x="991402" y="724929"/>
            <a:ext cx="4024083" cy="608211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5346283" y="724928"/>
            <a:ext cx="390525" cy="6060581"/>
          </a:xfrm>
          <a:prstGeom prst="rightBrace">
            <a:avLst>
              <a:gd name="adj1" fmla="val 8333"/>
              <a:gd name="adj2" fmla="val 49735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3626" t="44454" r="50311" b="44745"/>
          <a:stretch/>
        </p:blipFill>
        <p:spPr bwMode="auto">
          <a:xfrm>
            <a:off x="6260662" y="4814895"/>
            <a:ext cx="5400000" cy="1266948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0662" y="1032034"/>
            <a:ext cx="54814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/>
              <a:t>Questions 8 – </a:t>
            </a:r>
            <a:r>
              <a:rPr lang="en-GB" sz="2600" dirty="0" smtClean="0"/>
              <a:t>15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600" b="1" dirty="0" smtClean="0">
              <a:solidFill>
                <a:srgbClr val="C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Series </a:t>
            </a:r>
            <a:r>
              <a:rPr lang="en-GB" sz="2600" dirty="0"/>
              <a:t>of yes/no </a:t>
            </a:r>
            <a:r>
              <a:rPr lang="en-GB" sz="2600" dirty="0" smtClean="0"/>
              <a:t>answers</a:t>
            </a:r>
            <a:endParaRPr lang="en-GB" sz="26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8980574" y="4325711"/>
            <a:ext cx="1451" cy="3891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1120" y="6077571"/>
            <a:ext cx="56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(The database has an inbuilt, automatic eligibility check)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096675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275" t="19813" r="78289" b="27286"/>
          <a:stretch/>
        </p:blipFill>
        <p:spPr bwMode="auto">
          <a:xfrm>
            <a:off x="883718" y="683544"/>
            <a:ext cx="4050231" cy="608400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79419" y="2832937"/>
            <a:ext cx="5400000" cy="15906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C00000"/>
              </a:buClr>
            </a:pPr>
            <a:r>
              <a:rPr lang="en-GB" sz="2400" dirty="0"/>
              <a:t>For the patient to be considered eligible and randomised upon </a:t>
            </a:r>
            <a:r>
              <a:rPr lang="en-GB" sz="2400" dirty="0" smtClean="0"/>
              <a:t>submission:</a:t>
            </a:r>
          </a:p>
          <a:p>
            <a:pPr algn="ctr"/>
            <a:r>
              <a:rPr lang="en-GB" sz="2400" dirty="0" smtClean="0"/>
              <a:t>Question 14 and 15 must </a:t>
            </a:r>
            <a:r>
              <a:rPr lang="en-GB" sz="2400" dirty="0"/>
              <a:t>be </a:t>
            </a:r>
            <a:r>
              <a:rPr lang="en-GB" sz="3200" b="1" u="sng" dirty="0" smtClean="0"/>
              <a:t>NO</a:t>
            </a:r>
            <a:endParaRPr lang="en-GB" sz="3200" dirty="0"/>
          </a:p>
        </p:txBody>
      </p:sp>
      <p:sp>
        <p:nvSpPr>
          <p:cNvPr id="25" name="Content Placeholder 1"/>
          <p:cNvSpPr>
            <a:spLocks noGrp="1"/>
          </p:cNvSpPr>
          <p:nvPr>
            <p:ph/>
          </p:nvPr>
        </p:nvSpPr>
        <p:spPr>
          <a:xfrm>
            <a:off x="3603628" y="49634"/>
            <a:ext cx="5151582" cy="5432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Eligibility</a:t>
            </a:r>
            <a:r>
              <a:rPr lang="en-GB" sz="4400" b="1" dirty="0" smtClean="0">
                <a:solidFill>
                  <a:srgbClr val="C00000"/>
                </a:solidFill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Assessment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1120" y="945358"/>
            <a:ext cx="5711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Eligibility criteria also depends on the patients documented levels of </a:t>
            </a:r>
            <a:r>
              <a:rPr lang="en-GB" sz="2400" b="1" dirty="0"/>
              <a:t>ALT </a:t>
            </a:r>
            <a:r>
              <a:rPr lang="en-GB" sz="2400" dirty="0"/>
              <a:t>and </a:t>
            </a:r>
            <a:r>
              <a:rPr lang="en-GB" sz="2400" b="1" dirty="0" smtClean="0"/>
              <a:t>CK</a:t>
            </a:r>
            <a:r>
              <a:rPr lang="en-GB" sz="2400" dirty="0" smtClean="0"/>
              <a:t> </a:t>
            </a: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The </a:t>
            </a:r>
            <a:r>
              <a:rPr lang="en-GB" sz="2400" dirty="0" smtClean="0"/>
              <a:t>ALT and CK results must </a:t>
            </a:r>
            <a:r>
              <a:rPr lang="en-GB" sz="2400" dirty="0"/>
              <a:t>be provided   </a:t>
            </a:r>
          </a:p>
          <a:p>
            <a:pPr algn="just"/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3626" t="44454" r="50311" b="44745"/>
          <a:stretch/>
        </p:blipFill>
        <p:spPr bwMode="auto">
          <a:xfrm>
            <a:off x="6173708" y="4804810"/>
            <a:ext cx="5400000" cy="1260909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873708" y="4433866"/>
            <a:ext cx="5711" cy="33002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5346283" y="724928"/>
            <a:ext cx="390525" cy="6060581"/>
          </a:xfrm>
          <a:prstGeom prst="rightBrace">
            <a:avLst>
              <a:gd name="adj1" fmla="val 8333"/>
              <a:gd name="adj2" fmla="val 49735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71120" y="6077571"/>
            <a:ext cx="56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(The database has an inbuilt, automatic eligibility check)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67386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547887" y="41029"/>
            <a:ext cx="7229475" cy="54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Patient general medical history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5" y="593021"/>
            <a:ext cx="1147612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solidFill>
                  <a:srgbClr val="C00000"/>
                </a:solidFill>
              </a:rPr>
              <a:t>Questions </a:t>
            </a:r>
            <a:r>
              <a:rPr lang="en-GB" sz="2600" b="1" dirty="0" smtClean="0">
                <a:solidFill>
                  <a:srgbClr val="C00000"/>
                </a:solidFill>
              </a:rPr>
              <a:t>16 - 27</a:t>
            </a:r>
            <a:endParaRPr lang="en-GB" sz="2600" b="1" dirty="0">
              <a:solidFill>
                <a:srgbClr val="C00000"/>
              </a:solidFill>
            </a:endParaRPr>
          </a:p>
          <a:p>
            <a:pPr algn="just"/>
            <a:endParaRPr lang="en-GB" sz="1600" dirty="0" smtClean="0">
              <a:solidFill>
                <a:srgbClr val="0070C0"/>
              </a:solidFill>
            </a:endParaRPr>
          </a:p>
          <a:p>
            <a:pPr algn="just"/>
            <a:r>
              <a:rPr lang="en-GB" sz="2600" dirty="0" smtClean="0">
                <a:solidFill>
                  <a:srgbClr val="C00000"/>
                </a:solidFill>
              </a:rPr>
              <a:t>Includes: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 systolic and diastolic blood pressure measurement </a:t>
            </a:r>
            <a:r>
              <a:rPr lang="en-GB" sz="2600" i="1" dirty="0" smtClean="0"/>
              <a:t>– </a:t>
            </a:r>
            <a:r>
              <a:rPr lang="en-GB" sz="2600" i="1" dirty="0" smtClean="0">
                <a:solidFill>
                  <a:srgbClr val="C00000"/>
                </a:solidFill>
              </a:rPr>
              <a:t>to be measured at baseline visit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Height and weight information – </a:t>
            </a:r>
            <a:r>
              <a:rPr lang="en-GB" sz="2600" i="1" dirty="0" smtClean="0">
                <a:solidFill>
                  <a:srgbClr val="C00000"/>
                </a:solidFill>
              </a:rPr>
              <a:t>to be measured at baseline visit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200" i="1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Patients total cholesterol measurement in </a:t>
            </a:r>
            <a:r>
              <a:rPr lang="en-GB" sz="2600" dirty="0" err="1" smtClean="0"/>
              <a:t>mmol</a:t>
            </a:r>
            <a:r>
              <a:rPr lang="en-GB" sz="2600" dirty="0" smtClean="0"/>
              <a:t>/L – </a:t>
            </a:r>
            <a:r>
              <a:rPr lang="en-GB" sz="2600" i="1" dirty="0" smtClean="0">
                <a:solidFill>
                  <a:srgbClr val="C00000"/>
                </a:solidFill>
              </a:rPr>
              <a:t>must have been measured within the last 3 years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Any concomitant medication that the patient is on at the point of the baseline visit  - </a:t>
            </a:r>
            <a:r>
              <a:rPr lang="en-GB" sz="2600" i="1" dirty="0" smtClean="0">
                <a:solidFill>
                  <a:srgbClr val="C00000"/>
                </a:solidFill>
              </a:rPr>
              <a:t>to provide generic drug names only, daily dose and unit measurement</a:t>
            </a:r>
            <a:endParaRPr lang="en-GB" sz="26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If a blood sample has been taken for the genetic study, please post this on the same day</a:t>
            </a:r>
          </a:p>
        </p:txBody>
      </p:sp>
      <p:pic>
        <p:nvPicPr>
          <p:cNvPr id="1026" name="Picture 2" descr="Image result for blood pressure measur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0" y="5660640"/>
            <a:ext cx="2398408" cy="11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ood test s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61" y="5660640"/>
            <a:ext cx="2398408" cy="11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36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1010</Words>
  <Application>Microsoft Office PowerPoint</Application>
  <PresentationFormat>Widescreen</PresentationFormat>
  <Paragraphs>147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Baseline Visit Overview</vt:lpstr>
      <vt:lpstr>Entering baseline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Youssouf</dc:creator>
  <cp:lastModifiedBy>Nabila Youssouf</cp:lastModifiedBy>
  <cp:revision>111</cp:revision>
  <cp:lastPrinted>2016-11-22T11:29:28Z</cp:lastPrinted>
  <dcterms:created xsi:type="dcterms:W3CDTF">2016-09-30T17:18:59Z</dcterms:created>
  <dcterms:modified xsi:type="dcterms:W3CDTF">2016-11-22T11:29:35Z</dcterms:modified>
</cp:coreProperties>
</file>