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72" r:id="rId3"/>
    <p:sldId id="264" r:id="rId4"/>
    <p:sldId id="265" r:id="rId5"/>
    <p:sldId id="258" r:id="rId6"/>
    <p:sldId id="259" r:id="rId7"/>
    <p:sldId id="266" r:id="rId8"/>
    <p:sldId id="267" r:id="rId9"/>
    <p:sldId id="270" r:id="rId10"/>
    <p:sldId id="271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86047" autoAdjust="0"/>
  </p:normalViewPr>
  <p:slideViewPr>
    <p:cSldViewPr snapToGrid="0" showGuides="1">
      <p:cViewPr varScale="1">
        <p:scale>
          <a:sx n="101" d="100"/>
          <a:sy n="101" d="100"/>
        </p:scale>
        <p:origin x="798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80BF6-B564-4AEF-AE60-51953AE65F72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D460B-8C75-4F58-86F6-8B45A425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463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62C18-D504-4CA0-AB2B-5FBBD84F381B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1949-B1F2-49D5-A89E-75F1F67A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9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58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1949-B1F2-49D5-A89E-75F1F67ADD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5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1949-B1F2-49D5-A89E-75F1F67ADD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8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1949-B1F2-49D5-A89E-75F1F67ADD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7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1949-B1F2-49D5-A89E-75F1F67ADD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42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1949-B1F2-49D5-A89E-75F1F67ADD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31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02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4B8-9244-491E-9B48-6672BA9FC6C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9D8B-D3FA-4A91-A6A4-205FD6EF8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33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4B8-9244-491E-9B48-6672BA9FC6C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9D8B-D3FA-4A91-A6A4-205FD6EF8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6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4B8-9244-491E-9B48-6672BA9FC6C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9D8B-D3FA-4A91-A6A4-205FD6EF8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0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4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9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5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7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8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43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06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1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4B8-9244-491E-9B48-6672BA9FC6C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9D8B-D3FA-4A91-A6A4-205FD6EF8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970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37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2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4B8-9244-491E-9B48-6672BA9FC6C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9D8B-D3FA-4A91-A6A4-205FD6EF8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3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4B8-9244-491E-9B48-6672BA9FC6C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9D8B-D3FA-4A91-A6A4-205FD6EF8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7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4B8-9244-491E-9B48-6672BA9FC6C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9D8B-D3FA-4A91-A6A4-205FD6EF8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54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4B8-9244-491E-9B48-6672BA9FC6C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9D8B-D3FA-4A91-A6A4-205FD6EF8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4B8-9244-491E-9B48-6672BA9FC6C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9D8B-D3FA-4A91-A6A4-205FD6EF8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4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4B8-9244-491E-9B48-6672BA9FC6C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9D8B-D3FA-4A91-A6A4-205FD6EF8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1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4B8-9244-491E-9B48-6672BA9FC6C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9D8B-D3FA-4A91-A6A4-205FD6EF8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84B8-9244-491E-9B48-6672BA9FC6C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29D8B-D3FA-4A91-A6A4-205FD6EF8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77EB3-DF82-4C98-918E-D2D01E40F6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89E7-F4A3-4E42-AF2B-22C419FFA9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2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tu-web.lshtm.ac.uk/statinwi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303" y="5568664"/>
            <a:ext cx="1228725" cy="700088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4116" y="401469"/>
            <a:ext cx="1583391" cy="83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4691844" y="1535966"/>
            <a:ext cx="2808312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45" y="5671401"/>
            <a:ext cx="1872234" cy="606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9249" y="436755"/>
            <a:ext cx="1576487" cy="799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6679" y="3509986"/>
            <a:ext cx="577864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 series of </a:t>
            </a:r>
            <a:r>
              <a:rPr lang="en-US" sz="1350" dirty="0" err="1"/>
              <a:t>randomised</a:t>
            </a:r>
            <a:r>
              <a:rPr lang="en-US" sz="1350" dirty="0"/>
              <a:t> controlled N-of 1 trials in patients who have discontinued or are considering discontinuing statin use due to muscle-related symptoms to assess if atorvastatin treatment causes more muscle symptoms than placebo</a:t>
            </a:r>
            <a:endParaRPr lang="en-GB" sz="1350" dirty="0"/>
          </a:p>
          <a:p>
            <a:pPr algn="ctr"/>
            <a:endParaRPr lang="en-GB" sz="1350" dirty="0"/>
          </a:p>
        </p:txBody>
      </p:sp>
      <p:sp>
        <p:nvSpPr>
          <p:cNvPr id="5" name="Rectangle 4"/>
          <p:cNvSpPr/>
          <p:nvPr/>
        </p:nvSpPr>
        <p:spPr>
          <a:xfrm>
            <a:off x="2513987" y="4559809"/>
            <a:ext cx="716402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</a:rPr>
              <a:t>THE TRIAL DATABASE AND ONLINE DATA QUERIES</a:t>
            </a:r>
            <a:endParaRPr lang="en-GB" sz="3200" b="1" dirty="0">
              <a:solidFill>
                <a:prstClr val="black"/>
              </a:solidFill>
            </a:endParaRPr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900" dirty="0"/>
          </a:p>
          <a:p>
            <a:pPr algn="ctr"/>
            <a:r>
              <a:rPr lang="en-GB" sz="900" dirty="0"/>
              <a:t>Trial protocol code: ISRCTN30952488</a:t>
            </a:r>
          </a:p>
          <a:p>
            <a:pPr algn="ctr"/>
            <a:r>
              <a:rPr lang="en-GB" sz="900" dirty="0"/>
              <a:t>Version 1, 17 November 2016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2131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1938" t="5662" r="71837" b="29256"/>
          <a:stretch/>
        </p:blipFill>
        <p:spPr bwMode="auto">
          <a:xfrm>
            <a:off x="8139731" y="791314"/>
            <a:ext cx="3981039" cy="5908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39"/>
            <a:ext cx="10515600" cy="895961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Trial Database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90" y="791314"/>
            <a:ext cx="8007541" cy="5785312"/>
          </a:xfrm>
        </p:spPr>
        <p:txBody>
          <a:bodyPr>
            <a:noAutofit/>
          </a:bodyPr>
          <a:lstStyle/>
          <a:p>
            <a:pPr marL="228600" lvl="1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hlinkClick r:id="rId4"/>
              </a:rPr>
              <a:t>https://ctu-web.lshtm.ac.uk/statinwise</a:t>
            </a:r>
            <a:r>
              <a:rPr lang="en-GB" sz="2800" dirty="0" smtClean="0">
                <a:hlinkClick r:id="rId4"/>
              </a:rPr>
              <a:t>/</a:t>
            </a:r>
            <a:endParaRPr lang="en-GB" sz="2800" dirty="0" smtClean="0"/>
          </a:p>
          <a:p>
            <a:pPr marL="0" lvl="1" indent="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None/>
            </a:pPr>
            <a:r>
              <a:rPr lang="en-GB" sz="1800" i="1" dirty="0" smtClean="0"/>
              <a:t>Recommended internet browser is Google Chrome </a:t>
            </a:r>
            <a:endParaRPr lang="en-GB" sz="1800" i="1" dirty="0"/>
          </a:p>
          <a:p>
            <a:pPr algn="just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All data for this trial is submitted </a:t>
            </a:r>
            <a:r>
              <a:rPr lang="en-GB" b="1" dirty="0" smtClean="0"/>
              <a:t>online</a:t>
            </a:r>
          </a:p>
          <a:p>
            <a:pPr lvl="1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</a:pPr>
            <a:r>
              <a:rPr lang="en-GB" dirty="0">
                <a:solidFill>
                  <a:srgbClr val="C00000"/>
                </a:solidFill>
              </a:rPr>
              <a:t>Baseline form </a:t>
            </a:r>
          </a:p>
          <a:p>
            <a:pPr lvl="1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</a:pPr>
            <a:r>
              <a:rPr lang="en-GB" dirty="0">
                <a:solidFill>
                  <a:srgbClr val="C00000"/>
                </a:solidFill>
              </a:rPr>
              <a:t>End of trial/withdrawal form </a:t>
            </a:r>
            <a:endParaRPr lang="en-GB" dirty="0" smtClean="0">
              <a:solidFill>
                <a:srgbClr val="C00000"/>
              </a:solidFill>
            </a:endParaRPr>
          </a:p>
          <a:p>
            <a:pPr lvl="1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</a:pPr>
            <a:r>
              <a:rPr lang="en-GB" dirty="0" smtClean="0">
                <a:solidFill>
                  <a:srgbClr val="C00000"/>
                </a:solidFill>
              </a:rPr>
              <a:t>Adverse event form</a:t>
            </a:r>
            <a:endParaRPr lang="en-GB" dirty="0">
              <a:solidFill>
                <a:srgbClr val="C00000"/>
              </a:solidFill>
            </a:endParaRPr>
          </a:p>
          <a:p>
            <a:pPr algn="just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Each </a:t>
            </a:r>
            <a:r>
              <a:rPr lang="en-GB" dirty="0"/>
              <a:t>staff member with </a:t>
            </a:r>
            <a:r>
              <a:rPr lang="en-GB" dirty="0" smtClean="0"/>
              <a:t>delegated responsibility to enter data must have their own </a:t>
            </a:r>
            <a:r>
              <a:rPr lang="en-GB" b="1" dirty="0" smtClean="0"/>
              <a:t>unique </a:t>
            </a:r>
            <a:r>
              <a:rPr lang="en-GB" b="1" dirty="0"/>
              <a:t>database log in </a:t>
            </a:r>
            <a:r>
              <a:rPr lang="en-GB" b="1" dirty="0" smtClean="0"/>
              <a:t>account</a:t>
            </a:r>
          </a:p>
          <a:p>
            <a:pPr algn="just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All data can be viewed once submitted but not edited</a:t>
            </a:r>
          </a:p>
          <a:p>
            <a:pPr algn="just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Any data amendment requests must be sent to the trial team to action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GB" sz="2400" dirty="0" smtClean="0"/>
          </a:p>
          <a:p>
            <a:pPr algn="just">
              <a:lnSpc>
                <a:spcPct val="80000"/>
              </a:lnSpc>
              <a:spcBef>
                <a:spcPts val="0"/>
              </a:spcBef>
            </a:pPr>
            <a:endParaRPr lang="en-GB" sz="2400" dirty="0" smtClean="0"/>
          </a:p>
          <a:p>
            <a:pPr algn="just">
              <a:lnSpc>
                <a:spcPct val="80000"/>
              </a:lnSpc>
              <a:spcBef>
                <a:spcPts val="0"/>
              </a:spcBef>
            </a:pPr>
            <a:endParaRPr lang="en-GB" sz="2400" dirty="0" smtClean="0"/>
          </a:p>
          <a:p>
            <a:pPr algn="just">
              <a:lnSpc>
                <a:spcPct val="80000"/>
              </a:lnSpc>
              <a:spcBef>
                <a:spcPts val="0"/>
              </a:spcBef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944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24" y="1380837"/>
            <a:ext cx="8229600" cy="5422188"/>
          </a:xfrm>
        </p:spPr>
        <p:txBody>
          <a:bodyPr>
            <a:normAutofit/>
          </a:bodyPr>
          <a:lstStyle/>
          <a:p>
            <a:pPr algn="just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/>
              <a:t>Automatic checks in the database will identify </a:t>
            </a:r>
            <a:r>
              <a:rPr lang="en-GB" sz="3000" dirty="0" smtClean="0"/>
              <a:t>missing data </a:t>
            </a:r>
            <a:r>
              <a:rPr lang="en-GB" sz="3000" dirty="0"/>
              <a:t>fields / data </a:t>
            </a:r>
            <a:r>
              <a:rPr lang="en-GB" sz="3000" dirty="0" smtClean="0"/>
              <a:t>errors</a:t>
            </a:r>
          </a:p>
          <a:p>
            <a:pPr algn="just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Guidance </a:t>
            </a:r>
            <a:r>
              <a:rPr lang="en-GB" sz="3000" dirty="0"/>
              <a:t>and help text is available across the </a:t>
            </a:r>
            <a:r>
              <a:rPr lang="en-GB" sz="3000" dirty="0" smtClean="0"/>
              <a:t>database</a:t>
            </a:r>
          </a:p>
          <a:p>
            <a:pPr algn="just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Data </a:t>
            </a:r>
            <a:r>
              <a:rPr lang="en-GB" sz="3000" dirty="0"/>
              <a:t>queries can be viewed and answered </a:t>
            </a:r>
            <a:r>
              <a:rPr lang="en-GB" sz="3000" dirty="0" smtClean="0"/>
              <a:t>online</a:t>
            </a:r>
          </a:p>
          <a:p>
            <a:pPr algn="just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All data must be verifiable from the medical records</a:t>
            </a:r>
          </a:p>
          <a:p>
            <a:pPr algn="just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The source data must accurately reflect the trial data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3793" t="53178" r="68757" b="37267"/>
          <a:stretch/>
        </p:blipFill>
        <p:spPr bwMode="auto">
          <a:xfrm>
            <a:off x="9090559" y="823062"/>
            <a:ext cx="2700000" cy="1283312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4292" t="41961" r="68591" b="51599"/>
          <a:stretch/>
        </p:blipFill>
        <p:spPr bwMode="auto">
          <a:xfrm>
            <a:off x="9086219" y="2545167"/>
            <a:ext cx="2700000" cy="949949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18438"/>
            <a:ext cx="10515600" cy="1057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smtClean="0">
                <a:solidFill>
                  <a:srgbClr val="C00000"/>
                </a:solidFill>
              </a:rPr>
              <a:t>Online Data Entry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0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5" y="0"/>
            <a:ext cx="10515600" cy="983282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Getting your log in details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55" y="1327085"/>
            <a:ext cx="2705100" cy="92732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dirty="0" smtClean="0"/>
              <a:t>A copy of the delegation log</a:t>
            </a:r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327964" y="3107774"/>
            <a:ext cx="3955283" cy="868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/>
              <a:t>Email to statinwise@lshtm.ac.uk 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05605" y="4051550"/>
            <a:ext cx="0" cy="657225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/>
          <p:cNvSpPr txBox="1">
            <a:spLocks/>
          </p:cNvSpPr>
          <p:nvPr/>
        </p:nvSpPr>
        <p:spPr>
          <a:xfrm>
            <a:off x="3192532" y="4833704"/>
            <a:ext cx="6226147" cy="1830118"/>
          </a:xfrm>
          <a:prstGeom prst="rect">
            <a:avLst/>
          </a:prstGeom>
          <a:solidFill>
            <a:srgbClr val="FFE5E5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/>
              <a:t>You will receive a link to the database via email to set up your unique</a:t>
            </a:r>
          </a:p>
          <a:p>
            <a:pPr algn="ctr">
              <a:buFontTx/>
              <a:buChar char="-"/>
            </a:pPr>
            <a:r>
              <a:rPr lang="en-GB" dirty="0" smtClean="0"/>
              <a:t>Password and</a:t>
            </a:r>
          </a:p>
          <a:p>
            <a:pPr algn="ctr">
              <a:buFontTx/>
              <a:buChar char="-"/>
            </a:pPr>
            <a:r>
              <a:rPr lang="en-GB" dirty="0" smtClean="0"/>
              <a:t>Pin number </a:t>
            </a:r>
            <a:endParaRPr lang="en-GB" dirty="0"/>
          </a:p>
        </p:txBody>
      </p:sp>
      <p:sp>
        <p:nvSpPr>
          <p:cNvPr id="19" name="Right Brace 18"/>
          <p:cNvSpPr/>
          <p:nvPr/>
        </p:nvSpPr>
        <p:spPr>
          <a:xfrm>
            <a:off x="9991725" y="828675"/>
            <a:ext cx="485775" cy="54578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0627998" y="2459504"/>
            <a:ext cx="1479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Prior to scheduled baseline visit with patient</a:t>
            </a:r>
            <a:endParaRPr lang="en-GB" sz="24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8" t="47385" r="40739" b="15974"/>
          <a:stretch/>
        </p:blipFill>
        <p:spPr bwMode="auto">
          <a:xfrm>
            <a:off x="95901" y="2909176"/>
            <a:ext cx="2946133" cy="3754646"/>
          </a:xfrm>
          <a:prstGeom prst="rect">
            <a:avLst/>
          </a:prstGeom>
          <a:ln w="349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6305605" y="2319787"/>
            <a:ext cx="0" cy="657225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40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60" y="94268"/>
            <a:ext cx="10515600" cy="92868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Once you have your log in details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66" y="1214340"/>
            <a:ext cx="9195579" cy="5456426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Log-in to the database to check your details work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To practice entering trial data, we can give you access to the trial practice database. Please email us for log-in details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3000" dirty="0" smtClean="0"/>
          </a:p>
          <a:p>
            <a:pPr marL="0" indent="0" algn="just">
              <a:spcAft>
                <a:spcPts val="800"/>
              </a:spcAft>
              <a:buClr>
                <a:srgbClr val="C00000"/>
              </a:buClr>
              <a:buNone/>
            </a:pPr>
            <a:r>
              <a:rPr lang="en-GB" sz="3000" b="1" dirty="0" smtClean="0">
                <a:solidFill>
                  <a:srgbClr val="C00000"/>
                </a:solidFill>
              </a:rPr>
              <a:t>Forgot your log in details?</a:t>
            </a: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Contact us and we will send you an </a:t>
            </a:r>
          </a:p>
          <a:p>
            <a:pPr marL="0" indent="0" algn="just">
              <a:spcAft>
                <a:spcPts val="800"/>
              </a:spcAft>
              <a:buClr>
                <a:srgbClr val="C00000"/>
              </a:buClr>
              <a:buNone/>
            </a:pPr>
            <a:r>
              <a:rPr lang="en-GB" sz="3000" dirty="0" smtClean="0"/>
              <a:t>email that allows you to reset your details</a:t>
            </a:r>
          </a:p>
          <a:p>
            <a:pPr marL="0" indent="0" algn="just">
              <a:spcAft>
                <a:spcPts val="800"/>
              </a:spcAft>
              <a:buClr>
                <a:srgbClr val="C00000"/>
              </a:buClr>
              <a:buNone/>
            </a:pPr>
            <a:r>
              <a:rPr lang="en-GB" sz="3000" b="1" dirty="0" smtClean="0">
                <a:solidFill>
                  <a:srgbClr val="C00000"/>
                </a:solidFill>
              </a:rPr>
              <a:t>Want to change your password only?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/>
              <a:t> </a:t>
            </a:r>
            <a:r>
              <a:rPr lang="en-GB" sz="3000" dirty="0" smtClean="0"/>
              <a:t>Visit ‘change password’ in Profile on right </a:t>
            </a:r>
          </a:p>
          <a:p>
            <a:pPr marL="0" indent="0" algn="just">
              <a:spcAft>
                <a:spcPts val="800"/>
              </a:spcAft>
              <a:buClr>
                <a:srgbClr val="C00000"/>
              </a:buClr>
              <a:buNone/>
            </a:pPr>
            <a:r>
              <a:rPr lang="en-GB" sz="3000" dirty="0" smtClean="0"/>
              <a:t>hand side of browser </a:t>
            </a:r>
            <a:endParaRPr lang="en-GB" sz="3000" dirty="0"/>
          </a:p>
        </p:txBody>
      </p:sp>
      <p:pic>
        <p:nvPicPr>
          <p:cNvPr id="16" name="Picture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9" t="17789" r="6588" b="64209"/>
          <a:stretch/>
        </p:blipFill>
        <p:spPr bwMode="auto">
          <a:xfrm>
            <a:off x="7304483" y="3652103"/>
            <a:ext cx="4750357" cy="140613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36395" t="11840" r="36018" b="24803"/>
          <a:stretch/>
        </p:blipFill>
        <p:spPr bwMode="auto">
          <a:xfrm>
            <a:off x="10173516" y="0"/>
            <a:ext cx="1957524" cy="3588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551419" y="5437187"/>
            <a:ext cx="1857375" cy="1146175"/>
            <a:chOff x="7654270" y="5381397"/>
            <a:chExt cx="1857375" cy="1146175"/>
          </a:xfrm>
        </p:grpSpPr>
        <p:pic>
          <p:nvPicPr>
            <p:cNvPr id="8" name="Picture 7"/>
            <p:cNvPicPr/>
            <p:nvPr/>
          </p:nvPicPr>
          <p:blipFill rotWithShape="1">
            <a:blip r:embed="rId4"/>
            <a:srcRect l="84921" t="6024" b="82343"/>
            <a:stretch/>
          </p:blipFill>
          <p:spPr bwMode="auto">
            <a:xfrm>
              <a:off x="7654270" y="5381397"/>
              <a:ext cx="1857375" cy="1146175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7933509" y="5730240"/>
              <a:ext cx="1506582" cy="47897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585960" y="5162550"/>
            <a:ext cx="2468880" cy="1695450"/>
            <a:chOff x="9585960" y="5162550"/>
            <a:chExt cx="2468880" cy="1695450"/>
          </a:xfrm>
        </p:grpSpPr>
        <p:pic>
          <p:nvPicPr>
            <p:cNvPr id="10" name="Picture 9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92" t="11009" r="63439" b="69880"/>
            <a:stretch/>
          </p:blipFill>
          <p:spPr bwMode="auto">
            <a:xfrm>
              <a:off x="9585960" y="5162550"/>
              <a:ext cx="2468880" cy="1695450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0057583" y="6010275"/>
              <a:ext cx="1820091" cy="24686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354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04" y="90888"/>
            <a:ext cx="10515600" cy="99433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Database security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795" y="1289844"/>
            <a:ext cx="10927619" cy="5271212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Log in details must be kept private and only used by whom they are allocated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Log out of the database when finished via ‘log out’ button on top left hand side or on the right hand side of browser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After </a:t>
            </a:r>
            <a:r>
              <a:rPr lang="en-GB" b="1" u="sng" dirty="0"/>
              <a:t>10 minutes </a:t>
            </a:r>
            <a:r>
              <a:rPr lang="en-GB" dirty="0"/>
              <a:t>of inactivity, the database will log you out automatically</a:t>
            </a:r>
          </a:p>
          <a:p>
            <a:pPr marL="0" indent="0" algn="just">
              <a:spcAft>
                <a:spcPts val="800"/>
              </a:spcAft>
              <a:buClr>
                <a:srgbClr val="C00000"/>
              </a:buClr>
              <a:buNone/>
            </a:pPr>
            <a:endParaRPr lang="en-GB" dirty="0" smtClean="0"/>
          </a:p>
          <a:p>
            <a:pPr algn="just">
              <a:spcAft>
                <a:spcPts val="800"/>
              </a:spcAft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814513" y="3334540"/>
            <a:ext cx="8376183" cy="2027560"/>
            <a:chOff x="1643874" y="3211992"/>
            <a:chExt cx="8376183" cy="2027560"/>
          </a:xfrm>
        </p:grpSpPr>
        <p:pic>
          <p:nvPicPr>
            <p:cNvPr id="11" name="Picture 10"/>
            <p:cNvPicPr/>
            <p:nvPr/>
          </p:nvPicPr>
          <p:blipFill rotWithShape="1">
            <a:blip r:embed="rId3"/>
            <a:srcRect t="6232" b="66140"/>
            <a:stretch/>
          </p:blipFill>
          <p:spPr bwMode="auto">
            <a:xfrm>
              <a:off x="1643874" y="3211992"/>
              <a:ext cx="8348583" cy="2027560"/>
            </a:xfrm>
            <a:prstGeom prst="rect">
              <a:avLst/>
            </a:prstGeom>
            <a:ln w="952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1851014" y="3451990"/>
              <a:ext cx="408067" cy="373387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8825714" y="3788902"/>
              <a:ext cx="1194343" cy="297842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4615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16" y="895060"/>
            <a:ext cx="11250168" cy="151288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CTU staff will review all data that is submitted and they may raise </a:t>
            </a:r>
            <a:r>
              <a:rPr lang="en-GB" b="1" dirty="0"/>
              <a:t>queries</a:t>
            </a:r>
          </a:p>
          <a:p>
            <a:pPr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If </a:t>
            </a:r>
            <a:r>
              <a:rPr lang="en-GB" dirty="0"/>
              <a:t>a query is raised, you will </a:t>
            </a:r>
            <a:r>
              <a:rPr lang="en-GB" dirty="0" smtClean="0"/>
              <a:t>receive </a:t>
            </a:r>
            <a:r>
              <a:rPr lang="en-GB" dirty="0"/>
              <a:t>an email notifying you of this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596236" y="120393"/>
            <a:ext cx="7229475" cy="543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Data Queries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688" y="2325853"/>
            <a:ext cx="1959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Notification of a new query received by email. Click in-email link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423" y="2841987"/>
            <a:ext cx="8415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16306" y="2334634"/>
            <a:ext cx="1910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Log in to database and link will direct you to the new query to view</a:t>
            </a:r>
            <a:endParaRPr lang="en-GB" sz="1600" i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26457" y="2883227"/>
            <a:ext cx="8415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9516" y="2325853"/>
            <a:ext cx="205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Provide response to query by clicking ‘add message’ then submit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9746" y="6352284"/>
            <a:ext cx="667250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Please respond to all queries as soon as possible</a:t>
            </a:r>
            <a:endParaRPr lang="en-GB" sz="2400" b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026772" y="2841987"/>
            <a:ext cx="8415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05363" y="2325853"/>
            <a:ext cx="2932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CTU staff to review. Further clarification may be required. Only CTU staff can close a query when resolved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3"/>
          <a:srcRect l="14751" t="45077" r="59242" b="39136"/>
          <a:stretch/>
        </p:blipFill>
        <p:spPr bwMode="auto">
          <a:xfrm>
            <a:off x="3230091" y="4082094"/>
            <a:ext cx="2574525" cy="1445388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881036" y="3619373"/>
            <a:ext cx="2927885" cy="2528694"/>
            <a:chOff x="5881036" y="3619373"/>
            <a:chExt cx="2927885" cy="2528694"/>
          </a:xfrm>
        </p:grpSpPr>
        <p:pic>
          <p:nvPicPr>
            <p:cNvPr id="21" name="Picture 20"/>
            <p:cNvPicPr/>
            <p:nvPr/>
          </p:nvPicPr>
          <p:blipFill rotWithShape="1">
            <a:blip r:embed="rId4"/>
            <a:srcRect l="15455" t="54632" r="45159" b="6107"/>
            <a:stretch/>
          </p:blipFill>
          <p:spPr bwMode="auto">
            <a:xfrm>
              <a:off x="5968029" y="3619373"/>
              <a:ext cx="2840892" cy="2476995"/>
            </a:xfrm>
            <a:prstGeom prst="rect">
              <a:avLst/>
            </a:prstGeom>
            <a:ln w="1587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096000" y="5058152"/>
              <a:ext cx="205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Type query response here then </a:t>
              </a:r>
              <a:r>
                <a:rPr lang="en-GB" sz="1400" b="1" dirty="0" smtClean="0"/>
                <a:t>submit</a:t>
              </a:r>
              <a:endParaRPr lang="en-GB" sz="1400" b="1" dirty="0"/>
            </a:p>
          </p:txBody>
        </p:sp>
        <p:sp>
          <p:nvSpPr>
            <p:cNvPr id="2" name="Oval 1"/>
            <p:cNvSpPr/>
            <p:nvPr/>
          </p:nvSpPr>
          <p:spPr>
            <a:xfrm>
              <a:off x="5881036" y="5709330"/>
              <a:ext cx="889578" cy="438737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/>
          <p:nvPr/>
        </p:nvPicPr>
        <p:blipFill rotWithShape="1">
          <a:blip r:embed="rId5"/>
          <a:srcRect l="18613" t="39053" r="31067" b="28127"/>
          <a:stretch/>
        </p:blipFill>
        <p:spPr bwMode="auto">
          <a:xfrm>
            <a:off x="142043" y="3971460"/>
            <a:ext cx="2908952" cy="1682207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Oval 21"/>
          <p:cNvSpPr/>
          <p:nvPr/>
        </p:nvSpPr>
        <p:spPr>
          <a:xfrm>
            <a:off x="26127" y="5055501"/>
            <a:ext cx="2549786" cy="29754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7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98" y="1091778"/>
            <a:ext cx="11404327" cy="5518518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If a patient has an open query, this will be flagged on patient overview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All open and closed queries for each patient will be listed under the ‘queries’ tab for that patient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All open queries are marked</a:t>
            </a:r>
            <a:endParaRPr lang="en-GB" sz="3000" dirty="0"/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Once a query is resolved, it will be              by the CTU </a:t>
            </a:r>
            <a:endParaRPr lang="en-GB" sz="3000" dirty="0"/>
          </a:p>
        </p:txBody>
      </p:sp>
      <p:sp>
        <p:nvSpPr>
          <p:cNvPr id="4" name="Content Placeholder 1"/>
          <p:cNvSpPr txBox="1">
            <a:spLocks noGrp="1"/>
          </p:cNvSpPr>
          <p:nvPr>
            <p:ph type="title"/>
          </p:nvPr>
        </p:nvSpPr>
        <p:spPr>
          <a:xfrm>
            <a:off x="781639" y="62020"/>
            <a:ext cx="10515600" cy="75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Query management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35564" t="54756" r="59674" b="42865"/>
          <a:stretch/>
        </p:blipFill>
        <p:spPr bwMode="auto">
          <a:xfrm>
            <a:off x="5437179" y="2757528"/>
            <a:ext cx="1204518" cy="495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35839" t="57396" r="59037" b="40032"/>
          <a:stretch/>
        </p:blipFill>
        <p:spPr bwMode="auto">
          <a:xfrm>
            <a:off x="6211961" y="3345633"/>
            <a:ext cx="1181437" cy="558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3984" t="45285" r="53363" b="36410"/>
          <a:stretch/>
        </p:blipFill>
        <p:spPr bwMode="auto">
          <a:xfrm>
            <a:off x="133327" y="4477687"/>
            <a:ext cx="3804767" cy="191368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15289" t="58372" r="43829" b="9639"/>
          <a:stretch/>
        </p:blipFill>
        <p:spPr bwMode="auto">
          <a:xfrm>
            <a:off x="4280415" y="4327510"/>
            <a:ext cx="3468755" cy="218203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14625" t="51932" r="58265" b="34151"/>
          <a:stretch/>
        </p:blipFill>
        <p:spPr bwMode="auto">
          <a:xfrm>
            <a:off x="8182717" y="4483427"/>
            <a:ext cx="3794252" cy="174492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>
            <a:off x="2371044" y="4547729"/>
            <a:ext cx="754144" cy="452487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33327" y="5432240"/>
            <a:ext cx="3109276" cy="324629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35028" y="4251444"/>
            <a:ext cx="2204302" cy="452487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151294" y="5181604"/>
            <a:ext cx="3794253" cy="341065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875081" y="6488668"/>
            <a:ext cx="232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Query Response Chain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10909" y="6488668"/>
            <a:ext cx="134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Open Query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477750" y="6488668"/>
            <a:ext cx="15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Closed Query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2964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710978" y="3926811"/>
            <a:ext cx="6912767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dirty="0">
                <a:latin typeface="Calibri" pitchFamily="34" charset="0"/>
              </a:rPr>
              <a:t>London School of Hygiene &amp; Tropical Medicine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Room 180, Keppel Street, London WC1E 7HT</a:t>
            </a:r>
          </a:p>
          <a:p>
            <a:pPr algn="ctr" defTabSz="846138"/>
            <a:endParaRPr lang="en-GB" dirty="0">
              <a:latin typeface="Calibri" pitchFamily="34" charset="0"/>
            </a:endParaRPr>
          </a:p>
          <a:p>
            <a:pPr algn="ctr" defTabSz="846138"/>
            <a:r>
              <a:rPr lang="en-GB" dirty="0">
                <a:latin typeface="Calibri" pitchFamily="34" charset="0"/>
              </a:rPr>
              <a:t>Tel +44(0)20 7299 4684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Fax +44(0)20 7299 4663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Email: statinwise@Lshtm.ac.uk</a:t>
            </a:r>
          </a:p>
        </p:txBody>
      </p:sp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536" y="5519886"/>
            <a:ext cx="1638300" cy="933450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0" y="205092"/>
            <a:ext cx="2111188" cy="11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4223792" y="1920530"/>
            <a:ext cx="374441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644168"/>
            <a:ext cx="2496312" cy="809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264" y="188640"/>
            <a:ext cx="2101982" cy="106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618" y="885591"/>
            <a:ext cx="344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CONTACT US </a:t>
            </a:r>
          </a:p>
        </p:txBody>
      </p:sp>
    </p:spTree>
    <p:extLst>
      <p:ext uri="{BB962C8B-B14F-4D97-AF65-F5344CB8AC3E}">
        <p14:creationId xmlns:p14="http://schemas.microsoft.com/office/powerpoint/2010/main" val="7970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556</Words>
  <Application>Microsoft Office PowerPoint</Application>
  <PresentationFormat>Widescreen</PresentationFormat>
  <Paragraphs>84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The Trial Database</vt:lpstr>
      <vt:lpstr>PowerPoint Presentation</vt:lpstr>
      <vt:lpstr>Getting your log in details</vt:lpstr>
      <vt:lpstr>Once you have your log in details</vt:lpstr>
      <vt:lpstr>Database security</vt:lpstr>
      <vt:lpstr>PowerPoint Presentation</vt:lpstr>
      <vt:lpstr>Query management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Prowse</dc:creator>
  <cp:lastModifiedBy>Nabila Youssouf</cp:lastModifiedBy>
  <cp:revision>69</cp:revision>
  <cp:lastPrinted>2016-11-22T11:28:44Z</cp:lastPrinted>
  <dcterms:created xsi:type="dcterms:W3CDTF">2016-10-07T08:29:02Z</dcterms:created>
  <dcterms:modified xsi:type="dcterms:W3CDTF">2016-11-22T11:28:57Z</dcterms:modified>
</cp:coreProperties>
</file>