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71" r:id="rId5"/>
    <p:sldId id="270" r:id="rId6"/>
    <p:sldId id="273" r:id="rId7"/>
    <p:sldId id="275" r:id="rId8"/>
    <p:sldId id="274" r:id="rId9"/>
    <p:sldId id="260" r:id="rId10"/>
    <p:sldId id="264" r:id="rId11"/>
    <p:sldId id="265" r:id="rId12"/>
    <p:sldId id="272" r:id="rId13"/>
    <p:sldId id="266" r:id="rId14"/>
    <p:sldId id="269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777" autoAdjust="0"/>
  </p:normalViewPr>
  <p:slideViewPr>
    <p:cSldViewPr snapToGrid="0">
      <p:cViewPr varScale="1">
        <p:scale>
          <a:sx n="104" d="100"/>
          <a:sy n="104" d="100"/>
        </p:scale>
        <p:origin x="17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142F7-EFC6-4E4E-8657-7C5DC900A32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996A5-812E-4DF4-949A-9BC47A87A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96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8A796-4BEF-4F7D-8613-9FC1C89C667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A2DEB-1F9C-49BF-86CE-10843EBC3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54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2DEB-1F9C-49BF-86CE-10843EBC35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776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BDB8-E5E4-4252-B26A-61AEF23BB88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BDB8-E5E4-4252-B26A-61AEF23BB88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50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BDB8-E5E4-4252-B26A-61AEF23BB88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210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2DEB-1F9C-49BF-86CE-10843EBC35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947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BDB8-E5E4-4252-B26A-61AEF23BB88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393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2DEB-1F9C-49BF-86CE-10843EBC35A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76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2DEB-1F9C-49BF-86CE-10843EBC35A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708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2DEB-1F9C-49BF-86CE-10843EBC35A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0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2DEB-1F9C-49BF-86CE-10843EBC35A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6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2DEB-1F9C-49BF-86CE-10843EBC35A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167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2DEB-1F9C-49BF-86CE-10843EBC35A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71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16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2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50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BF084-B3E9-4C1D-87E2-CEED2F7078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07264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1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7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29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17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8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20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3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BC133-C5D9-4288-817F-D1403D0CF87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2539-9B25-4DCD-8B3A-FD07C9D5A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3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t="22301" r="1300" b="20999"/>
          <a:stretch/>
        </p:blipFill>
        <p:spPr>
          <a:xfrm>
            <a:off x="2911536" y="1523259"/>
            <a:ext cx="3320929" cy="16252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82679" y="3605779"/>
            <a:ext cx="57786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A series of </a:t>
            </a:r>
            <a:r>
              <a:rPr lang="en-US" sz="1350" dirty="0" err="1"/>
              <a:t>randomised</a:t>
            </a:r>
            <a:r>
              <a:rPr lang="en-US" sz="1350" dirty="0"/>
              <a:t> controlled N-of 1 trials in patients who have discontinued or are considering discontinuing statin use due to muscle-related symptoms to assess if atorvastatin treatment causes more muscle symptoms than </a:t>
            </a:r>
            <a:r>
              <a:rPr lang="en-US" sz="1350" dirty="0" smtClean="0"/>
              <a:t>placebo</a:t>
            </a:r>
          </a:p>
          <a:p>
            <a:pPr algn="ctr"/>
            <a:endParaRPr lang="en-US" sz="1350" dirty="0"/>
          </a:p>
          <a:p>
            <a:pPr algn="ctr"/>
            <a:r>
              <a:rPr lang="en-GB" sz="2400" b="1" dirty="0" smtClean="0"/>
              <a:t>HOW TO SCREEN PATIENTS AND BOOK THE BASELINE VISIT APPOINTMENT?</a:t>
            </a:r>
          </a:p>
          <a:p>
            <a:pPr algn="ctr"/>
            <a:endParaRPr lang="en-GB" sz="1350" b="1" dirty="0" smtClean="0"/>
          </a:p>
          <a:p>
            <a:pPr algn="ctr"/>
            <a:endParaRPr lang="en-GB" sz="1350" b="1" dirty="0"/>
          </a:p>
          <a:p>
            <a:pPr algn="ctr"/>
            <a:endParaRPr lang="en-GB" sz="1350" b="1" dirty="0" smtClean="0"/>
          </a:p>
          <a:p>
            <a:pPr algn="ctr"/>
            <a:endParaRPr lang="en-GB" sz="900" b="1" dirty="0"/>
          </a:p>
          <a:p>
            <a:pPr algn="ctr"/>
            <a:r>
              <a:rPr lang="en-GB" sz="900" dirty="0" smtClean="0"/>
              <a:t>Trial </a:t>
            </a:r>
            <a:r>
              <a:rPr lang="en-GB" sz="900" dirty="0"/>
              <a:t>protocol code: </a:t>
            </a:r>
            <a:r>
              <a:rPr lang="en-GB" sz="900" dirty="0" smtClean="0"/>
              <a:t>ISRCTN30952488</a:t>
            </a:r>
          </a:p>
          <a:p>
            <a:pPr algn="ctr"/>
            <a:r>
              <a:rPr lang="en-GB" sz="900" smtClean="0"/>
              <a:t>Version </a:t>
            </a:r>
            <a:r>
              <a:rPr lang="en-GB" sz="900" dirty="0"/>
              <a:t>1, 17 November 2016</a:t>
            </a:r>
            <a:endParaRPr lang="en-GB" sz="1350" dirty="0"/>
          </a:p>
          <a:p>
            <a:pPr algn="ctr"/>
            <a:endParaRPr lang="en-GB" sz="900" dirty="0"/>
          </a:p>
        </p:txBody>
      </p:sp>
      <p:pic>
        <p:nvPicPr>
          <p:cNvPr id="6" name="Picture 5" descr="lshtm_logo_posters-black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0115" y="401469"/>
            <a:ext cx="1583391" cy="831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5248" y="436755"/>
            <a:ext cx="1576487" cy="799722"/>
          </a:xfrm>
          <a:prstGeom prst="rect">
            <a:avLst/>
          </a:prstGeom>
        </p:spPr>
      </p:pic>
      <p:pic>
        <p:nvPicPr>
          <p:cNvPr id="8" name="Picture 7" descr="CTU_Colour_log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4302" y="5568664"/>
            <a:ext cx="1228725" cy="7000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897" y="5714944"/>
            <a:ext cx="1872234" cy="60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3601" y="0"/>
            <a:ext cx="5915025" cy="99417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2. List checked by GP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3593" y="1023258"/>
            <a:ext cx="8352064" cy="532311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GP reviews list for clinical eligibility </a:t>
            </a:r>
          </a:p>
          <a:p>
            <a:pPr lvl="1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 double checks list against inclusion/exclusion criteria </a:t>
            </a:r>
          </a:p>
          <a:p>
            <a:pPr lvl="1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 GP will recognise patients who s/he thinks should not be approached for any reason</a:t>
            </a: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If required, a full blood test (FBT; to check CK, ALT and total cholesterol) request form/letter should be completed</a:t>
            </a: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GP gives final list of eligible patients to Site trial staff</a:t>
            </a: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/>
              <a:t>Site staff send the blood test request </a:t>
            </a:r>
            <a:r>
              <a:rPr lang="en-GB" dirty="0" smtClean="0"/>
              <a:t>form/letter </a:t>
            </a:r>
            <a:r>
              <a:rPr lang="en-GB" dirty="0"/>
              <a:t>to the patient</a:t>
            </a: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Site trial staff send the PIS using the trial DOCMAIL account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36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9536" y="0"/>
            <a:ext cx="78867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3. Posting the PIS to Patients</a:t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sz="2400" b="1" dirty="0" smtClean="0"/>
              <a:t>DOCMAIL instructions are in section 6 of the ISF</a:t>
            </a:r>
            <a:endParaRPr lang="en-GB" sz="2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5107" y="1292225"/>
            <a:ext cx="7886700" cy="4351338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05" y="1338943"/>
            <a:ext cx="4475138" cy="4996543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975" y="1339834"/>
            <a:ext cx="4130168" cy="5006537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933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535" y="0"/>
            <a:ext cx="78867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3. Posting the PIS to Patients</a:t>
            </a:r>
            <a:endParaRPr lang="en-GB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8" y="1216024"/>
            <a:ext cx="4369400" cy="4673148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839" y="1208316"/>
            <a:ext cx="4108529" cy="4691741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29343" y="6215743"/>
            <a:ext cx="7641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This guidance can be found in your Investigator Site File section 6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710324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349" y="0"/>
            <a:ext cx="9010651" cy="1325563"/>
          </a:xfrm>
        </p:spPr>
        <p:txBody>
          <a:bodyPr>
            <a:normAutofit/>
          </a:bodyPr>
          <a:lstStyle/>
          <a:p>
            <a:r>
              <a:rPr lang="en-GB" sz="4200" b="1" dirty="0" smtClean="0">
                <a:solidFill>
                  <a:srgbClr val="C00000"/>
                </a:solidFill>
              </a:rPr>
              <a:t>4. Booking the Baseline visit appointment</a:t>
            </a:r>
            <a:endParaRPr lang="en-GB" sz="42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9079" y="1360713"/>
            <a:ext cx="8688978" cy="522514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Interested patients will get in touch using the contact details on your site specific PIS or by returning the reply slip, if the latter, site trial staff should contact patient</a:t>
            </a: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Ensure the blood test results for CK and ALT levels are available before booking the appointment (if applicable)</a:t>
            </a:r>
          </a:p>
          <a:p>
            <a:pPr marL="0" indent="0"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  <a:buNone/>
            </a:pPr>
            <a:r>
              <a:rPr lang="en-GB" dirty="0" smtClean="0"/>
              <a:t>		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CK and ALT values are eligibility criteria</a:t>
            </a:r>
          </a:p>
          <a:p>
            <a:pPr marL="0" indent="0"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  <a:buNone/>
            </a:pPr>
            <a:r>
              <a:rPr lang="en-GB" dirty="0" smtClean="0">
                <a:sym typeface="Wingdings" panose="05000000000000000000" pitchFamily="2" charset="2"/>
              </a:rPr>
              <a:t>		 Full cholesterol level can be added later as 		     not an eligibility criterion</a:t>
            </a:r>
            <a:endParaRPr lang="en-GB" dirty="0" smtClean="0"/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The visit should last 30 minutes - 1 hour</a:t>
            </a:r>
          </a:p>
          <a:p>
            <a:pPr marL="0" indent="0" algn="just">
              <a:lnSpc>
                <a:spcPct val="80000"/>
              </a:lnSpc>
              <a:spcAft>
                <a:spcPts val="800"/>
              </a:spcAft>
              <a:buNone/>
            </a:pPr>
            <a:endParaRPr lang="en-GB" dirty="0" smtClean="0"/>
          </a:p>
          <a:p>
            <a:pPr marL="0" indent="0" algn="just">
              <a:lnSpc>
                <a:spcPct val="80000"/>
              </a:lnSpc>
              <a:spcAft>
                <a:spcPts val="800"/>
              </a:spcAft>
              <a:buNone/>
            </a:pPr>
            <a:r>
              <a:rPr lang="en-GB" dirty="0" smtClean="0"/>
              <a:t> 	</a:t>
            </a:r>
            <a:r>
              <a:rPr lang="en-GB" b="1" dirty="0" smtClean="0"/>
              <a:t>Ensure the Nurse is aware of the appointment </a:t>
            </a:r>
          </a:p>
          <a:p>
            <a:pPr marL="0" indent="0" algn="just">
              <a:lnSpc>
                <a:spcPct val="80000"/>
              </a:lnSpc>
              <a:spcAft>
                <a:spcPts val="800"/>
              </a:spcAft>
              <a:buNone/>
            </a:pPr>
            <a:endParaRPr lang="en-GB" dirty="0" smtClean="0"/>
          </a:p>
          <a:p>
            <a:pPr marL="0" indent="0" algn="just">
              <a:lnSpc>
                <a:spcPct val="80000"/>
              </a:lnSpc>
              <a:spcAft>
                <a:spcPts val="800"/>
              </a:spcAft>
              <a:buNone/>
            </a:pPr>
            <a:endParaRPr lang="en-GB" dirty="0"/>
          </a:p>
        </p:txBody>
      </p:sp>
      <p:pic>
        <p:nvPicPr>
          <p:cNvPr id="1026" name="Picture 2" descr="Image result for attention 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18" y="5529718"/>
            <a:ext cx="698439" cy="61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attention 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802" y="5608640"/>
            <a:ext cx="698439" cy="61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53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2054016" y="3684595"/>
            <a:ext cx="5184575" cy="20774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634604"/>
            <a:endParaRPr lang="en-GB" sz="1350" dirty="0" smtClean="0">
              <a:latin typeface="Calibri" pitchFamily="34" charset="0"/>
            </a:endParaRPr>
          </a:p>
          <a:p>
            <a:pPr algn="ctr" defTabSz="634604"/>
            <a:endParaRPr lang="en-GB" sz="1350" b="1" dirty="0">
              <a:latin typeface="Calibri" pitchFamily="34" charset="0"/>
            </a:endParaRPr>
          </a:p>
          <a:p>
            <a:pPr algn="ctr" defTabSz="634604"/>
            <a:r>
              <a:rPr lang="en-GB" dirty="0" smtClean="0">
                <a:latin typeface="Calibri" pitchFamily="34" charset="0"/>
              </a:rPr>
              <a:t>London </a:t>
            </a:r>
            <a:r>
              <a:rPr lang="en-GB" dirty="0">
                <a:latin typeface="Calibri" pitchFamily="34" charset="0"/>
              </a:rPr>
              <a:t>School of Hygiene &amp; Tropical Medicine</a:t>
            </a:r>
          </a:p>
          <a:p>
            <a:pPr algn="ctr" defTabSz="634604"/>
            <a:r>
              <a:rPr lang="en-GB" dirty="0">
                <a:latin typeface="Calibri" pitchFamily="34" charset="0"/>
              </a:rPr>
              <a:t>Room 180, Keppel Street, London WC1E 7HT</a:t>
            </a:r>
          </a:p>
          <a:p>
            <a:pPr algn="ctr" defTabSz="634604"/>
            <a:endParaRPr lang="en-GB" dirty="0">
              <a:latin typeface="Calibri" pitchFamily="34" charset="0"/>
            </a:endParaRPr>
          </a:p>
          <a:p>
            <a:pPr algn="ctr" defTabSz="634604"/>
            <a:r>
              <a:rPr lang="en-GB" dirty="0">
                <a:latin typeface="Calibri" pitchFamily="34" charset="0"/>
              </a:rPr>
              <a:t>Tel +44(0)20 7299 4684</a:t>
            </a:r>
          </a:p>
          <a:p>
            <a:pPr algn="ctr" defTabSz="634604"/>
            <a:r>
              <a:rPr lang="en-GB" dirty="0">
                <a:latin typeface="Calibri" pitchFamily="34" charset="0"/>
              </a:rPr>
              <a:t>Fax +44(0)20 7299 4663</a:t>
            </a:r>
          </a:p>
          <a:p>
            <a:pPr algn="ctr" defTabSz="634604"/>
            <a:r>
              <a:rPr lang="en-GB" dirty="0">
                <a:latin typeface="Calibri" pitchFamily="34" charset="0"/>
              </a:rPr>
              <a:t>Email: statinwise@Lshtm.ac.uk</a:t>
            </a:r>
          </a:p>
        </p:txBody>
      </p:sp>
      <p:pic>
        <p:nvPicPr>
          <p:cNvPr id="7" name="Picture 6" descr="CTU_Colour_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3595" y="5702558"/>
            <a:ext cx="1228725" cy="700088"/>
          </a:xfrm>
          <a:prstGeom prst="rect">
            <a:avLst/>
          </a:prstGeom>
        </p:spPr>
      </p:pic>
      <p:pic>
        <p:nvPicPr>
          <p:cNvPr id="8" name="Picture 7" descr="lshtm_logo_posters-black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5914" y="392761"/>
            <a:ext cx="1583391" cy="8315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t="22301" r="1300" b="20999"/>
          <a:stretch/>
        </p:blipFill>
        <p:spPr>
          <a:xfrm>
            <a:off x="3185261" y="2402151"/>
            <a:ext cx="2808312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566" y="5691268"/>
            <a:ext cx="1872234" cy="6068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8964" y="415255"/>
            <a:ext cx="1576487" cy="799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2743" y="1313625"/>
            <a:ext cx="6348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CONTACT US </a:t>
            </a:r>
          </a:p>
        </p:txBody>
      </p:sp>
    </p:spTree>
    <p:extLst>
      <p:ext uri="{BB962C8B-B14F-4D97-AF65-F5344CB8AC3E}">
        <p14:creationId xmlns:p14="http://schemas.microsoft.com/office/powerpoint/2010/main" val="31097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535" y="0"/>
            <a:ext cx="7886700" cy="106090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Patient Recruitment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30967"/>
            <a:ext cx="7886700" cy="508680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200 patients </a:t>
            </a: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54 GP practices in England and Wales</a:t>
            </a: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Potentially eligible patients identified from medical records search</a:t>
            </a:r>
            <a:endParaRPr lang="en-GB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Blood test required if one hasn’t been done within last 2 months</a:t>
            </a: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Patient Information Sheet (PIS) and blood test request form/letter (if required) posted to patients who meet the eligibility criteria (language specific) </a:t>
            </a:r>
          </a:p>
          <a:p>
            <a:pPr algn="just">
              <a:lnSpc>
                <a:spcPct val="8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dirty="0" smtClean="0"/>
              <a:t>Interested patients contact the site or Research Nurse to book Baseline visit appointment</a:t>
            </a:r>
          </a:p>
        </p:txBody>
      </p:sp>
    </p:spTree>
    <p:extLst>
      <p:ext uri="{BB962C8B-B14F-4D97-AF65-F5344CB8AC3E}">
        <p14:creationId xmlns:p14="http://schemas.microsoft.com/office/powerpoint/2010/main" val="247129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04850" y="92983"/>
            <a:ext cx="7886700" cy="100647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Patient Recruitment </a:t>
            </a:r>
            <a:r>
              <a:rPr lang="en-GB" b="1" dirty="0" smtClean="0">
                <a:solidFill>
                  <a:srgbClr val="C00000"/>
                </a:solidFill>
              </a:rPr>
              <a:t>Overview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342018" y="990599"/>
            <a:ext cx="8449797" cy="5550224"/>
            <a:chOff x="420081" y="1270437"/>
            <a:chExt cx="8672615" cy="5573529"/>
          </a:xfrm>
        </p:grpSpPr>
        <p:sp>
          <p:nvSpPr>
            <p:cNvPr id="14" name="Rounded Rectangle 13"/>
            <p:cNvSpPr/>
            <p:nvPr/>
          </p:nvSpPr>
          <p:spPr>
            <a:xfrm>
              <a:off x="5028272" y="5292461"/>
              <a:ext cx="4064424" cy="1551505"/>
            </a:xfrm>
            <a:prstGeom prst="roundRect">
              <a:avLst/>
            </a:prstGeom>
            <a:gradFill flip="none" rotWithShape="1">
              <a:gsLst>
                <a:gs pos="0">
                  <a:srgbClr val="8E0000">
                    <a:tint val="66000"/>
                    <a:satMod val="160000"/>
                  </a:srgbClr>
                </a:gs>
                <a:gs pos="50000">
                  <a:srgbClr val="8E0000">
                    <a:tint val="44500"/>
                    <a:satMod val="160000"/>
                  </a:srgbClr>
                </a:gs>
                <a:gs pos="100000">
                  <a:srgbClr val="8E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19050">
              <a:solidFill>
                <a:srgbClr val="8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GB" dirty="0" smtClean="0">
                  <a:solidFill>
                    <a:schemeClr val="tx1"/>
                  </a:solidFill>
                </a:rPr>
                <a:t>GP gives final list of patients to be contacted regarding the trial to the trial team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GB" dirty="0" smtClean="0">
                  <a:solidFill>
                    <a:schemeClr val="tx1"/>
                  </a:solidFill>
                </a:rPr>
                <a:t>Posting is done through trial DOCMAIL account 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20081" y="1270437"/>
              <a:ext cx="8672615" cy="4764571"/>
              <a:chOff x="420054" y="1270614"/>
              <a:chExt cx="8694897" cy="487443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054" y="1857973"/>
                <a:ext cx="3608084" cy="4287077"/>
              </a:xfrm>
              <a:prstGeom prst="rect">
                <a:avLst/>
              </a:prstGeom>
              <a:ln w="3175" cap="sq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  <p:sp>
            <p:nvSpPr>
              <p:cNvPr id="12" name="Rounded Rectangle 11"/>
              <p:cNvSpPr/>
              <p:nvPr/>
            </p:nvSpPr>
            <p:spPr>
              <a:xfrm>
                <a:off x="5010681" y="1270614"/>
                <a:ext cx="4074866" cy="1425313"/>
              </a:xfrm>
              <a:prstGeom prst="roundRect">
                <a:avLst/>
              </a:prstGeom>
              <a:gradFill flip="none" rotWithShape="1">
                <a:gsLst>
                  <a:gs pos="0">
                    <a:srgbClr val="8E0000">
                      <a:tint val="66000"/>
                      <a:satMod val="160000"/>
                    </a:srgbClr>
                  </a:gs>
                  <a:gs pos="50000">
                    <a:srgbClr val="8E0000">
                      <a:tint val="44500"/>
                      <a:satMod val="160000"/>
                    </a:srgbClr>
                  </a:gs>
                  <a:gs pos="100000">
                    <a:srgbClr val="8E000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ln w="19050"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Screening consists of: 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en-GB" dirty="0" smtClean="0">
                    <a:solidFill>
                      <a:schemeClr val="tx1"/>
                    </a:solidFill>
                  </a:rPr>
                  <a:t>Reviewing medical records </a:t>
                </a:r>
                <a:r>
                  <a:rPr lang="en-GB" dirty="0">
                    <a:solidFill>
                      <a:schemeClr val="tx1"/>
                    </a:solidFill>
                  </a:rPr>
                  <a:t>t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o identify patients meeting inclusion/exclusion criteria 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en-GB" dirty="0" smtClean="0">
                    <a:solidFill>
                      <a:schemeClr val="tx1"/>
                    </a:solidFill>
                  </a:rPr>
                  <a:t>EMIS or VISION 1 script provided</a:t>
                </a:r>
                <a:endParaRPr lang="en-GB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5040085" y="2938824"/>
                <a:ext cx="4074866" cy="2125377"/>
              </a:xfrm>
              <a:prstGeom prst="roundRect">
                <a:avLst/>
              </a:prstGeom>
              <a:gradFill flip="none" rotWithShape="1">
                <a:gsLst>
                  <a:gs pos="0">
                    <a:srgbClr val="8E0000">
                      <a:tint val="66000"/>
                      <a:satMod val="160000"/>
                    </a:srgbClr>
                  </a:gs>
                  <a:gs pos="50000">
                    <a:srgbClr val="8E0000">
                      <a:tint val="44500"/>
                      <a:satMod val="160000"/>
                    </a:srgbClr>
                  </a:gs>
                  <a:gs pos="100000">
                    <a:srgbClr val="8E000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ln w="19050"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GP reviews list: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chemeClr val="tx1"/>
                    </a:solidFill>
                  </a:rPr>
                  <a:t>t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o confirm clinical eligibility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en-GB" dirty="0" smtClean="0">
                    <a:solidFill>
                      <a:schemeClr val="tx1"/>
                    </a:solidFill>
                  </a:rPr>
                  <a:t>to identify patients who may not be suitable to approach at this time (personal circumstances; palliative care registered; not interested in research) 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V="1">
                <a:off x="4092181" y="2222342"/>
                <a:ext cx="899976" cy="826765"/>
              </a:xfrm>
              <a:prstGeom prst="straightConnector1">
                <a:avLst/>
              </a:prstGeom>
              <a:ln w="28575">
                <a:solidFill>
                  <a:srgbClr val="8E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4076275" y="4296685"/>
                <a:ext cx="947903" cy="1265"/>
              </a:xfrm>
              <a:prstGeom prst="straightConnector1">
                <a:avLst/>
              </a:prstGeom>
              <a:ln w="28575">
                <a:solidFill>
                  <a:srgbClr val="8E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4076065" y="5545531"/>
                <a:ext cx="916093" cy="491823"/>
              </a:xfrm>
              <a:prstGeom prst="straightConnector1">
                <a:avLst/>
              </a:prstGeom>
              <a:ln w="28575">
                <a:solidFill>
                  <a:srgbClr val="8E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4771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Temp\Temporary Internet Files\Content.IE5\XYUB6JM7\MC90007862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0514" y="1445124"/>
            <a:ext cx="1861456" cy="43673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252647" y="76106"/>
            <a:ext cx="3322864" cy="2003545"/>
          </a:xfrm>
          <a:prstGeom prst="wedgeEllipseCallout">
            <a:avLst>
              <a:gd name="adj1" fmla="val -55814"/>
              <a:gd name="adj2" fmla="val 23385"/>
            </a:avLst>
          </a:prstGeom>
          <a:gradFill flip="none" rotWithShape="1">
            <a:gsLst>
              <a:gs pos="0">
                <a:srgbClr val="8E0000">
                  <a:tint val="66000"/>
                  <a:satMod val="160000"/>
                </a:srgbClr>
              </a:gs>
              <a:gs pos="50000">
                <a:srgbClr val="8E0000">
                  <a:tint val="44500"/>
                  <a:satMod val="160000"/>
                </a:srgbClr>
              </a:gs>
              <a:gs pos="100000">
                <a:srgbClr val="8E000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just">
              <a:lnSpc>
                <a:spcPct val="80000"/>
              </a:lnSpc>
              <a:spcAft>
                <a:spcPts val="800"/>
              </a:spcAft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PIS </a:t>
            </a:r>
            <a:r>
              <a:rPr lang="en-GB" sz="2000" dirty="0">
                <a:solidFill>
                  <a:schemeClr val="tx1"/>
                </a:solidFill>
              </a:rPr>
              <a:t>should be sent once a month: if no reply/contact after 3 months, patients should no longer be contacted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6108501" y="3997465"/>
            <a:ext cx="2889842" cy="2203827"/>
          </a:xfrm>
          <a:prstGeom prst="wedgeEllipseCallout">
            <a:avLst>
              <a:gd name="adj1" fmla="val -76022"/>
              <a:gd name="adj2" fmla="val -87074"/>
            </a:avLst>
          </a:prstGeom>
          <a:gradFill flip="none" rotWithShape="1">
            <a:gsLst>
              <a:gs pos="0">
                <a:srgbClr val="8E0000">
                  <a:tint val="66000"/>
                  <a:satMod val="160000"/>
                </a:srgbClr>
              </a:gs>
              <a:gs pos="50000">
                <a:srgbClr val="8E0000">
                  <a:tint val="44500"/>
                  <a:satMod val="160000"/>
                </a:srgbClr>
              </a:gs>
              <a:gs pos="100000">
                <a:srgbClr val="8E000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GB" sz="20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Patient will contact the Practice if interested by calling or by returning the reply </a:t>
            </a:r>
            <a:r>
              <a:rPr lang="en-GB" sz="2000" kern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slip</a:t>
            </a:r>
            <a:endParaRPr lang="en-GB" sz="2000" dirty="0"/>
          </a:p>
        </p:txBody>
      </p:sp>
      <p:sp>
        <p:nvSpPr>
          <p:cNvPr id="10" name="Oval Callout 9"/>
          <p:cNvSpPr/>
          <p:nvPr/>
        </p:nvSpPr>
        <p:spPr>
          <a:xfrm>
            <a:off x="64736" y="2274617"/>
            <a:ext cx="3277275" cy="3537856"/>
          </a:xfrm>
          <a:prstGeom prst="wedgeEllipseCallout">
            <a:avLst>
              <a:gd name="adj1" fmla="val 67125"/>
              <a:gd name="adj2" fmla="val -28381"/>
            </a:avLst>
          </a:prstGeom>
          <a:gradFill flip="none" rotWithShape="1">
            <a:gsLst>
              <a:gs pos="0">
                <a:srgbClr val="8E0000">
                  <a:tint val="66000"/>
                  <a:satMod val="160000"/>
                </a:srgbClr>
              </a:gs>
              <a:gs pos="50000">
                <a:srgbClr val="8E0000">
                  <a:tint val="44500"/>
                  <a:satMod val="160000"/>
                </a:srgbClr>
              </a:gs>
              <a:gs pos="100000">
                <a:srgbClr val="8E000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GB" sz="2000" kern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If the patient doesn’t have a blood test result showing CK, ALT and total cholesterol within the last 2 months, a blood test request form/ letter must be posted to patients with the PIS.</a:t>
            </a:r>
            <a:endParaRPr lang="en-GB" sz="2000" kern="0" dirty="0">
              <a:solidFill>
                <a:sysClr val="window" lastClr="FFFFFF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4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19058" y="87477"/>
            <a:ext cx="72542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>
                <a:solidFill>
                  <a:srgbClr val="C00000"/>
                </a:solidFill>
              </a:rPr>
              <a:t>Patient Recruitment Overview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69868" y="1675803"/>
            <a:ext cx="4264" cy="404179"/>
          </a:xfrm>
          <a:prstGeom prst="straightConnector1">
            <a:avLst/>
          </a:prstGeom>
          <a:ln w="28575">
            <a:solidFill>
              <a:srgbClr val="8E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542224" y="976300"/>
            <a:ext cx="4059552" cy="2767793"/>
            <a:chOff x="185875" y="905612"/>
            <a:chExt cx="4059552" cy="2767793"/>
          </a:xfrm>
        </p:grpSpPr>
        <p:sp>
          <p:nvSpPr>
            <p:cNvPr id="6" name="Rounded Rectangle 5"/>
            <p:cNvSpPr/>
            <p:nvPr/>
          </p:nvSpPr>
          <p:spPr>
            <a:xfrm>
              <a:off x="505651" y="905612"/>
              <a:ext cx="3420000" cy="674913"/>
            </a:xfrm>
            <a:prstGeom prst="roundRect">
              <a:avLst/>
            </a:prstGeom>
            <a:gradFill flip="none" rotWithShape="1">
              <a:gsLst>
                <a:gs pos="0">
                  <a:srgbClr val="C0504D">
                    <a:lumMod val="75000"/>
                    <a:tint val="66000"/>
                    <a:satMod val="160000"/>
                  </a:srgbClr>
                </a:gs>
                <a:gs pos="50000">
                  <a:srgbClr val="C0504D">
                    <a:lumMod val="75000"/>
                    <a:tint val="44500"/>
                    <a:satMod val="160000"/>
                  </a:srgbClr>
                </a:gs>
                <a:gs pos="100000">
                  <a:srgbClr val="C0504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spcAft>
                  <a:spcPts val="800"/>
                </a:spcAft>
                <a:defRPr/>
              </a:pPr>
              <a:r>
                <a:rPr lang="en-GB" kern="0" dirty="0" smtClean="0">
                  <a:solidFill>
                    <a:srgbClr val="000000"/>
                  </a:solidFill>
                  <a:latin typeface="Calibri"/>
                  <a:ea typeface="Times New Roman" panose="02020603050405020304" pitchFamily="18" charset="0"/>
                </a:rPr>
                <a:t>Research Nurse/site trial team books </a:t>
              </a:r>
              <a:r>
                <a:rPr lang="en-GB" kern="0" dirty="0">
                  <a:solidFill>
                    <a:srgbClr val="000000"/>
                  </a:solidFill>
                  <a:latin typeface="Calibri"/>
                  <a:ea typeface="Times New Roman" panose="02020603050405020304" pitchFamily="18" charset="0"/>
                </a:rPr>
                <a:t>Baseline </a:t>
              </a:r>
              <a:r>
                <a:rPr lang="en-GB" kern="0" dirty="0" smtClean="0">
                  <a:solidFill>
                    <a:srgbClr val="000000"/>
                  </a:solidFill>
                  <a:latin typeface="Calibri"/>
                  <a:ea typeface="Times New Roman" panose="02020603050405020304" pitchFamily="18" charset="0"/>
                </a:rPr>
                <a:t>visit appointment</a:t>
              </a:r>
              <a:endParaRPr lang="en-GB" kern="0" dirty="0">
                <a:solidFill>
                  <a:sysClr val="window" lastClr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1629" y="2013855"/>
              <a:ext cx="3420000" cy="625405"/>
            </a:xfrm>
            <a:prstGeom prst="roundRect">
              <a:avLst/>
            </a:prstGeom>
            <a:gradFill flip="none" rotWithShape="1">
              <a:gsLst>
                <a:gs pos="0">
                  <a:srgbClr val="C0504D">
                    <a:lumMod val="75000"/>
                    <a:tint val="66000"/>
                    <a:satMod val="160000"/>
                  </a:srgbClr>
                </a:gs>
                <a:gs pos="50000">
                  <a:srgbClr val="C0504D">
                    <a:lumMod val="75000"/>
                    <a:tint val="44500"/>
                    <a:satMod val="160000"/>
                  </a:srgbClr>
                </a:gs>
                <a:gs pos="100000">
                  <a:srgbClr val="C0504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spcAft>
                  <a:spcPts val="800"/>
                </a:spcAft>
                <a:defRPr/>
              </a:pPr>
              <a:r>
                <a:rPr lang="en-GB" kern="0" dirty="0" smtClean="0">
                  <a:solidFill>
                    <a:srgbClr val="000000"/>
                  </a:solidFill>
                  <a:latin typeface="Calibri"/>
                  <a:ea typeface="Times New Roman" panose="02020603050405020304" pitchFamily="18" charset="0"/>
                </a:rPr>
                <a:t>Patient </a:t>
              </a:r>
              <a:r>
                <a:rPr lang="en-GB" kern="0" dirty="0">
                  <a:solidFill>
                    <a:srgbClr val="000000"/>
                  </a:solidFill>
                  <a:latin typeface="Calibri"/>
                  <a:ea typeface="Times New Roman" panose="02020603050405020304" pitchFamily="18" charset="0"/>
                </a:rPr>
                <a:t>attends the Baseline visit</a:t>
              </a:r>
              <a:endParaRPr lang="en-GB" kern="0" dirty="0">
                <a:solidFill>
                  <a:sysClr val="window" lastClr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85875" y="3048000"/>
              <a:ext cx="4059552" cy="625405"/>
            </a:xfrm>
            <a:prstGeom prst="roundRect">
              <a:avLst/>
            </a:prstGeom>
            <a:gradFill flip="none" rotWithShape="1">
              <a:gsLst>
                <a:gs pos="0">
                  <a:srgbClr val="C0504D">
                    <a:lumMod val="75000"/>
                    <a:tint val="66000"/>
                    <a:satMod val="160000"/>
                  </a:srgbClr>
                </a:gs>
                <a:gs pos="50000">
                  <a:srgbClr val="C0504D">
                    <a:lumMod val="75000"/>
                    <a:tint val="44500"/>
                    <a:satMod val="160000"/>
                  </a:srgbClr>
                </a:gs>
                <a:gs pos="100000">
                  <a:srgbClr val="C0504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spcAft>
                  <a:spcPts val="800"/>
                </a:spcAft>
                <a:defRPr/>
              </a:pPr>
              <a:r>
                <a:rPr lang="en-GB" kern="0" dirty="0" smtClean="0">
                  <a:solidFill>
                    <a:srgbClr val="000000"/>
                  </a:solidFill>
                  <a:latin typeface="Calibri"/>
                  <a:ea typeface="Times New Roman" panose="02020603050405020304" pitchFamily="18" charset="0"/>
                </a:rPr>
                <a:t>Research Nurse completes the Screening log (pre-populated with screening IDs)</a:t>
              </a:r>
              <a:endParaRPr lang="en-GB" kern="0" dirty="0">
                <a:solidFill>
                  <a:sysClr val="window" lastClr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65" name="Straight Arrow Connector 64"/>
          <p:cNvCxnSpPr>
            <a:stCxn id="7" idx="2"/>
            <a:endCxn id="14" idx="0"/>
          </p:cNvCxnSpPr>
          <p:nvPr/>
        </p:nvCxnSpPr>
        <p:spPr>
          <a:xfrm flipH="1">
            <a:off x="4572000" y="2709948"/>
            <a:ext cx="5978" cy="408740"/>
          </a:xfrm>
          <a:prstGeom prst="straightConnector1">
            <a:avLst/>
          </a:prstGeom>
          <a:ln w="28575">
            <a:solidFill>
              <a:srgbClr val="8E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333" y="4249551"/>
            <a:ext cx="6243767" cy="2158498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5" name="Straight Arrow Connector 14"/>
          <p:cNvCxnSpPr/>
          <p:nvPr/>
        </p:nvCxnSpPr>
        <p:spPr>
          <a:xfrm flipH="1">
            <a:off x="4569868" y="3790412"/>
            <a:ext cx="4264" cy="449614"/>
          </a:xfrm>
          <a:prstGeom prst="straightConnector1">
            <a:avLst/>
          </a:prstGeom>
          <a:ln w="28575">
            <a:solidFill>
              <a:srgbClr val="8E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2509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2266" y="311916"/>
            <a:ext cx="579947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Patient </a:t>
            </a:r>
            <a:r>
              <a:rPr lang="en-GB" b="1" dirty="0" smtClean="0">
                <a:solidFill>
                  <a:srgbClr val="C00000"/>
                </a:solidFill>
              </a:rPr>
              <a:t>Eligible  </a:t>
            </a:r>
            <a:r>
              <a:rPr lang="en-GB" b="1" dirty="0">
                <a:solidFill>
                  <a:srgbClr val="C00000"/>
                </a:solidFill>
              </a:rPr>
              <a:t>Overview</a:t>
            </a: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40" y="3054522"/>
            <a:ext cx="8363521" cy="3700246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ounded Rectangle 7"/>
          <p:cNvSpPr/>
          <p:nvPr/>
        </p:nvSpPr>
        <p:spPr>
          <a:xfrm>
            <a:off x="2677886" y="1023257"/>
            <a:ext cx="3788227" cy="2567667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8100000" scaled="1"/>
            <a:tileRect/>
          </a:gra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8588" indent="-12858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en-GB" kern="0" dirty="0">
                <a:solidFill>
                  <a:srgbClr val="000000"/>
                </a:solidFill>
                <a:ea typeface="Times New Roman" panose="02020603050405020304" pitchFamily="18" charset="0"/>
              </a:rPr>
              <a:t>Patient meets all eligibility criteria</a:t>
            </a:r>
            <a:endParaRPr lang="en-GB" kern="0" dirty="0">
              <a:solidFill>
                <a:sysClr val="window" lastClr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8588" indent="-12858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en-GB" kern="0" dirty="0" smtClean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Patient </a:t>
            </a:r>
            <a:r>
              <a:rPr lang="en-GB" kern="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provides full informed </a:t>
            </a:r>
            <a:r>
              <a:rPr lang="en-GB" kern="0" dirty="0" smtClean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consent</a:t>
            </a:r>
          </a:p>
          <a:p>
            <a:pPr marL="128588" indent="-12858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en-GB" kern="0" dirty="0" smtClean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Patient </a:t>
            </a:r>
            <a:r>
              <a:rPr lang="en-GB" kern="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is randomised</a:t>
            </a:r>
            <a:endParaRPr lang="en-GB" kern="0" dirty="0">
              <a:solidFill>
                <a:sysClr val="window" lastClr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8588" indent="-12858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en-GB" kern="0" dirty="0" smtClean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Complete </a:t>
            </a:r>
            <a:r>
              <a:rPr lang="en-GB" kern="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the </a:t>
            </a:r>
            <a:r>
              <a:rPr lang="en-GB" kern="0" dirty="0" smtClean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Screening log</a:t>
            </a:r>
          </a:p>
          <a:p>
            <a:pPr marL="128588" indent="-12858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en-GB" kern="0" dirty="0" smtClean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Complete the Randomisation log</a:t>
            </a:r>
            <a:endParaRPr lang="en-GB" kern="0" dirty="0">
              <a:solidFill>
                <a:sysClr val="window" lastClr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8588" indent="-12858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en-GB" kern="0" dirty="0" smtClean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Train </a:t>
            </a:r>
            <a:r>
              <a:rPr lang="en-GB" kern="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</a:rPr>
              <a:t>the patient on data collection</a:t>
            </a:r>
            <a:endParaRPr lang="en-GB" kern="0" dirty="0">
              <a:solidFill>
                <a:sysClr val="window" lastClr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935" y="0"/>
            <a:ext cx="78867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Patient </a:t>
            </a:r>
            <a:r>
              <a:rPr lang="en-GB" b="1" dirty="0" smtClean="0">
                <a:solidFill>
                  <a:srgbClr val="C00000"/>
                </a:solidFill>
              </a:rPr>
              <a:t>Eligible </a:t>
            </a:r>
            <a:r>
              <a:rPr lang="en-GB" b="1" dirty="0">
                <a:solidFill>
                  <a:srgbClr val="C00000"/>
                </a:solidFill>
              </a:rPr>
              <a:t>Overview</a:t>
            </a:r>
            <a:endParaRPr lang="en-GB" dirty="0"/>
          </a:p>
        </p:txBody>
      </p:sp>
      <p:pic>
        <p:nvPicPr>
          <p:cNvPr id="4" name="Picture 3" descr="C:\Temp\Temporary Internet Files\Content.IE5\XYUB6JM7\MC90007862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29542" y="4591596"/>
            <a:ext cx="1578429" cy="18527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Callout 4"/>
          <p:cNvSpPr/>
          <p:nvPr/>
        </p:nvSpPr>
        <p:spPr>
          <a:xfrm>
            <a:off x="4582885" y="4517571"/>
            <a:ext cx="2786743" cy="1654629"/>
          </a:xfrm>
          <a:prstGeom prst="wedgeEllipseCallout">
            <a:avLst>
              <a:gd name="adj1" fmla="val -93489"/>
              <a:gd name="adj2" fmla="val -20992"/>
            </a:avLst>
          </a:prstGeom>
          <a:gradFill flip="none" rotWithShape="1">
            <a:gsLst>
              <a:gs pos="0">
                <a:srgbClr val="8E0000">
                  <a:tint val="66000"/>
                  <a:satMod val="160000"/>
                </a:srgbClr>
              </a:gs>
              <a:gs pos="50000">
                <a:srgbClr val="8E0000">
                  <a:tint val="44500"/>
                  <a:satMod val="160000"/>
                </a:srgbClr>
              </a:gs>
              <a:gs pos="100000">
                <a:srgbClr val="8E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Randomisation log is in Section 14 of your Investigator Site File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6" y="1217381"/>
            <a:ext cx="8264979" cy="2846398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457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9" y="0"/>
            <a:ext cx="78867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Patient I</a:t>
            </a:r>
            <a:r>
              <a:rPr lang="en-GB" b="1" dirty="0" smtClean="0">
                <a:solidFill>
                  <a:srgbClr val="C00000"/>
                </a:solidFill>
              </a:rPr>
              <a:t>neligible Overview</a:t>
            </a:r>
            <a:endParaRPr lang="en-GB" dirty="0"/>
          </a:p>
        </p:txBody>
      </p:sp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39" y="3040199"/>
            <a:ext cx="7612418" cy="351505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3280" y="1194255"/>
            <a:ext cx="4498520" cy="1940831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8588" indent="-128588">
              <a:lnSpc>
                <a:spcPct val="114000"/>
              </a:lnSpc>
              <a:spcBef>
                <a:spcPts val="0"/>
              </a:spcBef>
              <a:buFont typeface="Wingdings 2" panose="05020102010507070707" pitchFamily="18" charset="2"/>
              <a:buChar char=""/>
              <a:defRPr/>
            </a:pPr>
            <a:r>
              <a:rPr lang="en-GB" sz="18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Patient does not provide full informed consent</a:t>
            </a:r>
            <a:endParaRPr lang="en-GB" sz="1800" kern="0" dirty="0">
              <a:solidFill>
                <a:sysClr val="window" lastClr="FFFFFF"/>
              </a:solidFill>
              <a:ea typeface="Times New Roman" panose="02020603050405020304" pitchFamily="18" charset="0"/>
            </a:endParaRPr>
          </a:p>
          <a:p>
            <a:pPr marL="128588" indent="-128588">
              <a:lnSpc>
                <a:spcPct val="114000"/>
              </a:lnSpc>
              <a:spcBef>
                <a:spcPts val="0"/>
              </a:spcBef>
              <a:buFont typeface="Wingdings 2" panose="05020102010507070707" pitchFamily="18" charset="2"/>
              <a:buChar char=""/>
              <a:defRPr/>
            </a:pPr>
            <a:r>
              <a:rPr lang="en-GB" sz="18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Patient does not meet all eligibility criteria</a:t>
            </a:r>
            <a:endParaRPr lang="en-GB" sz="1800" kern="0" dirty="0">
              <a:solidFill>
                <a:sysClr val="window" lastClr="FFFFFF"/>
              </a:solidFill>
              <a:ea typeface="Times New Roman" panose="02020603050405020304" pitchFamily="18" charset="0"/>
            </a:endParaRPr>
          </a:p>
          <a:p>
            <a:pPr marL="128588" indent="-128588">
              <a:lnSpc>
                <a:spcPct val="114000"/>
              </a:lnSpc>
              <a:spcBef>
                <a:spcPts val="0"/>
              </a:spcBef>
              <a:buFont typeface="Wingdings 2" panose="05020102010507070707" pitchFamily="18" charset="2"/>
              <a:buChar char=""/>
              <a:defRPr/>
            </a:pPr>
            <a:r>
              <a:rPr lang="en-GB" sz="1800" kern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Patient </a:t>
            </a:r>
            <a:r>
              <a:rPr lang="en-GB" sz="18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is not randomised</a:t>
            </a:r>
            <a:endParaRPr lang="en-GB" sz="1800" kern="0" dirty="0">
              <a:solidFill>
                <a:sysClr val="window" lastClr="FFFFFF"/>
              </a:solidFill>
              <a:ea typeface="Times New Roman" panose="02020603050405020304" pitchFamily="18" charset="0"/>
            </a:endParaRPr>
          </a:p>
          <a:p>
            <a:pPr marL="128588" indent="-128588">
              <a:lnSpc>
                <a:spcPct val="114000"/>
              </a:lnSpc>
              <a:spcBef>
                <a:spcPts val="0"/>
              </a:spcBef>
              <a:buFont typeface="Wingdings 2" panose="05020102010507070707" pitchFamily="18" charset="2"/>
              <a:buChar char=""/>
              <a:defRPr/>
            </a:pPr>
            <a:r>
              <a:rPr lang="en-GB" sz="1800" kern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Update </a:t>
            </a:r>
            <a:r>
              <a:rPr lang="en-GB" sz="18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the Screening log</a:t>
            </a:r>
            <a:endParaRPr lang="en-GB" sz="1800" kern="0" dirty="0">
              <a:solidFill>
                <a:sysClr val="window" lastClr="FFFFFF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3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5029" y="93183"/>
            <a:ext cx="7215051" cy="994172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1. Screening Medical Records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469" y="1125054"/>
            <a:ext cx="8366760" cy="556965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sz="2000" dirty="0" smtClean="0"/>
              <a:t>Search </a:t>
            </a:r>
            <a:r>
              <a:rPr lang="en-GB" sz="2000" dirty="0"/>
              <a:t>i</a:t>
            </a:r>
            <a:r>
              <a:rPr lang="en-GB" sz="2000" dirty="0" smtClean="0"/>
              <a:t>nstructions for your system are provided in section </a:t>
            </a:r>
            <a:r>
              <a:rPr lang="en-GB" sz="2000" dirty="0"/>
              <a:t>6</a:t>
            </a:r>
            <a:r>
              <a:rPr lang="en-GB" sz="2000" dirty="0" smtClean="0"/>
              <a:t> of the ISF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sz="2000" dirty="0" smtClean="0"/>
              <a:t>The search contains codes for the inclusion and exclusion criteria to ensure only eligible patients are identified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sz="2000" dirty="0" smtClean="0"/>
              <a:t>Also included are codes for: </a:t>
            </a:r>
            <a:endParaRPr lang="en-GB" sz="2000" dirty="0" smtClean="0">
              <a:solidFill>
                <a:srgbClr val="FF0000"/>
              </a:solidFill>
            </a:endParaRPr>
          </a:p>
          <a:p>
            <a:pPr lvl="1" algn="just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dirty="0" smtClean="0"/>
              <a:t>Pregnancy 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dirty="0" smtClean="0"/>
              <a:t>Presence on palliative care register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dirty="0" smtClean="0"/>
              <a:t>Housebound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dirty="0" smtClean="0"/>
              <a:t>Language requirements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dirty="0" smtClean="0"/>
              <a:t>Does not wish to participate in research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sz="2000" dirty="0" smtClean="0"/>
              <a:t>Muscle pain symptoms are not coded therefore a free text variable will search the records</a:t>
            </a:r>
            <a:endParaRPr lang="en-GB" sz="20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sz="2000" dirty="0" smtClean="0"/>
              <a:t>Search results in a list of potentially eligible patients in an excel format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8437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</TotalTime>
  <Words>681</Words>
  <Application>Microsoft Office PowerPoint</Application>
  <PresentationFormat>On-screen Show (4:3)</PresentationFormat>
  <Paragraphs>98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PowerPoint Presentation</vt:lpstr>
      <vt:lpstr>Patient Recruitment</vt:lpstr>
      <vt:lpstr>Patient Recruitment Overview</vt:lpstr>
      <vt:lpstr>PowerPoint Presentation</vt:lpstr>
      <vt:lpstr>PowerPoint Presentation</vt:lpstr>
      <vt:lpstr>Patient Eligible  Overview</vt:lpstr>
      <vt:lpstr>Patient Eligible Overview</vt:lpstr>
      <vt:lpstr>Patient Ineligible Overview</vt:lpstr>
      <vt:lpstr>1. Screening Medical Records</vt:lpstr>
      <vt:lpstr>2. List checked by GP</vt:lpstr>
      <vt:lpstr>3. Posting the PIS to Patients DOCMAIL instructions are in section 6 of the ISF</vt:lpstr>
      <vt:lpstr>3. Posting the PIS to Patients</vt:lpstr>
      <vt:lpstr>4. Booking the Baseline visit appointment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screen and recruit patients?</dc:title>
  <dc:creator>Nabila Youssouf</dc:creator>
  <cp:lastModifiedBy>Nabila Youssouf</cp:lastModifiedBy>
  <cp:revision>87</cp:revision>
  <cp:lastPrinted>2016-11-22T11:27:21Z</cp:lastPrinted>
  <dcterms:created xsi:type="dcterms:W3CDTF">2016-09-30T17:16:37Z</dcterms:created>
  <dcterms:modified xsi:type="dcterms:W3CDTF">2016-11-22T11:27:23Z</dcterms:modified>
</cp:coreProperties>
</file>