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8" r:id="rId2"/>
    <p:sldId id="265" r:id="rId3"/>
    <p:sldId id="279" r:id="rId4"/>
    <p:sldId id="267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90" r:id="rId13"/>
    <p:sldId id="289" r:id="rId14"/>
    <p:sldId id="293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8000"/>
    <a:srgbClr val="CCFFCC"/>
    <a:srgbClr val="CCFF99"/>
    <a:srgbClr val="006600"/>
    <a:srgbClr val="CCFF66"/>
    <a:srgbClr val="99FF66"/>
    <a:srgbClr val="3399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86350" autoAdjust="0"/>
  </p:normalViewPr>
  <p:slideViewPr>
    <p:cSldViewPr>
      <p:cViewPr varScale="1">
        <p:scale>
          <a:sx n="101" d="100"/>
          <a:sy n="101" d="100"/>
        </p:scale>
        <p:origin x="255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7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07FAE-E834-4942-A810-F4436D89789E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28991-B20E-4BAF-BFB1-5D76F9A90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379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7F7D7FF-F197-4D98-BFFF-8194D3FC9B3D}" type="datetimeFigureOut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AEDD076-080E-4363-8201-904BD1F81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33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877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EDD076-080E-4363-8201-904BD1F81E9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21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EDD076-080E-4363-8201-904BD1F81E9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53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362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EDD076-080E-4363-8201-904BD1F81E9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18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EDD076-080E-4363-8201-904BD1F81E9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17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EDD076-080E-4363-8201-904BD1F81E9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48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EDD076-080E-4363-8201-904BD1F81E9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09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EDD076-080E-4363-8201-904BD1F81E9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49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EDD076-080E-4363-8201-904BD1F81E9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13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EDD076-080E-4363-8201-904BD1F81E9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10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EDD076-080E-4363-8201-904BD1F81E9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8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pen.lshtm.ac.uk/enrol/index.php?id=6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U_Colour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302" y="5568664"/>
            <a:ext cx="1228725" cy="700088"/>
          </a:xfrm>
          <a:prstGeom prst="rect">
            <a:avLst/>
          </a:prstGeom>
        </p:spPr>
      </p:pic>
      <p:pic>
        <p:nvPicPr>
          <p:cNvPr id="8" name="Picture 7" descr="lshtm_logo_posters-black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115" y="401469"/>
            <a:ext cx="1583391" cy="8315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22301" r="1300" b="20999"/>
          <a:stretch/>
        </p:blipFill>
        <p:spPr>
          <a:xfrm>
            <a:off x="3167844" y="1535966"/>
            <a:ext cx="2808312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645" y="5671401"/>
            <a:ext cx="1872234" cy="606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5248" y="436755"/>
            <a:ext cx="1576487" cy="7997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2922" y="3290905"/>
            <a:ext cx="577864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+mn-lt"/>
              </a:rPr>
              <a:t>A series of </a:t>
            </a:r>
            <a:r>
              <a:rPr lang="en-US" sz="1350" dirty="0" err="1">
                <a:latin typeface="+mn-lt"/>
              </a:rPr>
              <a:t>randomised</a:t>
            </a:r>
            <a:r>
              <a:rPr lang="en-US" sz="1350" dirty="0">
                <a:latin typeface="+mn-lt"/>
              </a:rPr>
              <a:t> controlled N-of 1 trials in patients who have discontinued or are considering discontinuing statin use due to muscle-related symptoms to assess if atorvastatin treatment causes more muscle symptoms than placebo</a:t>
            </a:r>
            <a:endParaRPr lang="en-GB" sz="1350" dirty="0">
              <a:latin typeface="+mn-lt"/>
            </a:endParaRPr>
          </a:p>
          <a:p>
            <a:pPr algn="ctr"/>
            <a:endParaRPr lang="en-GB" sz="1350" dirty="0"/>
          </a:p>
        </p:txBody>
      </p:sp>
      <p:sp>
        <p:nvSpPr>
          <p:cNvPr id="5" name="Rectangle 4"/>
          <p:cNvSpPr/>
          <p:nvPr/>
        </p:nvSpPr>
        <p:spPr>
          <a:xfrm>
            <a:off x="1591903" y="4252726"/>
            <a:ext cx="6120680" cy="2223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latin typeface="+mn-lt"/>
              </a:rPr>
              <a:t>MAINTAINING THE INVESTIGATOR’S SITE FILE</a:t>
            </a:r>
          </a:p>
          <a:p>
            <a:pPr algn="ctr"/>
            <a:endParaRPr lang="en-GB" sz="1350" dirty="0"/>
          </a:p>
          <a:p>
            <a:pPr algn="ctr"/>
            <a:endParaRPr lang="en-GB" sz="1350" dirty="0"/>
          </a:p>
          <a:p>
            <a:pPr algn="ctr"/>
            <a:endParaRPr lang="en-GB" sz="1350" dirty="0"/>
          </a:p>
          <a:p>
            <a:pPr algn="ctr"/>
            <a:r>
              <a:rPr lang="en-GB" sz="900" dirty="0">
                <a:latin typeface="+mn-lt"/>
              </a:rPr>
              <a:t>Trial protocol code: </a:t>
            </a:r>
            <a:r>
              <a:rPr lang="en-GB" sz="900" dirty="0" smtClean="0">
                <a:latin typeface="+mn-lt"/>
              </a:rPr>
              <a:t>ISRCTN30952488</a:t>
            </a:r>
          </a:p>
          <a:p>
            <a:pPr algn="ctr"/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Version 1, 17 November 2016</a:t>
            </a:r>
            <a:endParaRPr lang="en-GB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8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6632"/>
            <a:ext cx="9144000" cy="769441"/>
          </a:xfrm>
          <a:prstGeom prst="rect">
            <a:avLst/>
          </a:prstGeom>
          <a:noFill/>
          <a:ln w="6350">
            <a:noFill/>
          </a:ln>
          <a:effectLst>
            <a:outerShdw blurRad="50800" dist="50800" dir="5400000" sx="97000" sy="97000" algn="ctr" rotWithShape="0">
              <a:srgbClr val="000000">
                <a:alpha val="9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4400" b="1" kern="0" dirty="0">
                <a:solidFill>
                  <a:srgbClr val="C00000"/>
                </a:solidFill>
              </a:rPr>
              <a:t>Documents to be </a:t>
            </a:r>
            <a:r>
              <a:rPr lang="en-GB" sz="4400" b="1" kern="0" dirty="0" smtClean="0">
                <a:solidFill>
                  <a:srgbClr val="C00000"/>
                </a:solidFill>
              </a:rPr>
              <a:t>filed routinely</a:t>
            </a:r>
            <a:endParaRPr lang="en-US" sz="4400" b="1" kern="0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96778"/>
              </p:ext>
            </p:extLst>
          </p:nvPr>
        </p:nvGraphicFramePr>
        <p:xfrm>
          <a:off x="1151620" y="1196752"/>
          <a:ext cx="6840760" cy="3024339"/>
        </p:xfrm>
        <a:graphic>
          <a:graphicData uri="http://schemas.openxmlformats.org/drawingml/2006/table">
            <a:tbl>
              <a:tblPr firstRow="1" firstCol="1" bandRow="1"/>
              <a:tblGrid>
                <a:gridCol w="3168352"/>
                <a:gridCol w="3672408"/>
              </a:tblGrid>
              <a:tr h="571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Type of Document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Section in Study File where this document 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should be filed 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272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Completed ADVERSE EVENT reporting forms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3195" algn="l"/>
                        </a:tabLs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Completed Forms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Correspondence with ethics committee 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 Ethics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Correspondence with regulatory agency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 Regulatory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Visit and Monitoring reports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  Trial Monitoring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Original Signed CONSENT FORMS (for patient)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3195" algn="l"/>
                        </a:tabLs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	 Completed Forms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Data queries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3195" algn="l"/>
                        </a:tabLs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	 Completed Forms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Correspondence with CTU (emails, letters etc)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  Correspondence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CVs of trial team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  Site </a:t>
                      </a: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Responsibilities, Training logs</a:t>
                      </a:r>
                      <a:r>
                        <a:rPr lang="en-GB" sz="105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&amp; Certificates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GCP Training certificates of your trial team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  Site </a:t>
                      </a: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Responsibilities</a:t>
                      </a: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Training logs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&amp; Certificates</a:t>
                      </a:r>
                      <a:endParaRPr lang="en-GB" sz="1200" dirty="0" smtClean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8013" y="4581128"/>
            <a:ext cx="7927975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0000"/>
                </a:solidFill>
                <a:latin typeface="Calibri" pitchFamily="34" charset="0"/>
              </a:rPr>
              <a:t>These documents must be systematically filed when they become </a:t>
            </a:r>
            <a:r>
              <a:rPr lang="en-GB" sz="2800" dirty="0" smtClean="0">
                <a:solidFill>
                  <a:srgbClr val="000000"/>
                </a:solidFill>
                <a:latin typeface="Calibri" pitchFamily="34" charset="0"/>
              </a:rPr>
              <a:t>available</a:t>
            </a:r>
          </a:p>
          <a:p>
            <a:pPr marL="457200" indent="-457200" algn="just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000000"/>
                </a:solidFill>
                <a:latin typeface="Calibri" pitchFamily="34" charset="0"/>
              </a:rPr>
              <a:t>They will be required for monitoring purposes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4263" y="1556792"/>
            <a:ext cx="7572375" cy="53996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chemeClr val="tx1"/>
              </a:buClr>
              <a:defRPr/>
            </a:pPr>
            <a:r>
              <a:rPr lang="en-GB" sz="2400" b="1" cap="all" dirty="0">
                <a:solidFill>
                  <a:srgbClr val="C00000"/>
                </a:solidFill>
                <a:latin typeface="+mn-lt"/>
              </a:rPr>
              <a:t>The </a:t>
            </a:r>
            <a:r>
              <a:rPr lang="en-GB" sz="2400" b="1" cap="all" dirty="0" err="1">
                <a:solidFill>
                  <a:srgbClr val="C00000"/>
                </a:solidFill>
                <a:latin typeface="+mn-lt"/>
              </a:rPr>
              <a:t>ProtocoL</a:t>
            </a:r>
            <a:endParaRPr lang="en-GB" sz="2400" b="1" cap="all" dirty="0">
              <a:solidFill>
                <a:srgbClr val="C00000"/>
              </a:solidFill>
              <a:latin typeface="+mn-lt"/>
            </a:endParaRPr>
          </a:p>
          <a:p>
            <a:pPr marL="342900" indent="-342900" algn="just" fontAlgn="auto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GB" sz="2200" dirty="0">
                <a:latin typeface="+mn-lt"/>
              </a:rPr>
              <a:t>The copy for you and your team to use is inside the front cover</a:t>
            </a:r>
          </a:p>
          <a:p>
            <a:pPr marL="342900" indent="-342900" algn="just" fontAlgn="auto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GB" sz="2200" dirty="0">
                <a:latin typeface="+mn-lt"/>
              </a:rPr>
              <a:t>The copy in Section 2 is the version submitted for your ethics and regulatory approvals and must not be removed from the Study </a:t>
            </a:r>
            <a:r>
              <a:rPr lang="en-GB" sz="2200" dirty="0" smtClean="0">
                <a:latin typeface="+mn-lt"/>
              </a:rPr>
              <a:t>File</a:t>
            </a:r>
          </a:p>
          <a:p>
            <a:pPr marL="342900" indent="-342900" algn="just" fontAlgn="auto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GB" sz="2200" dirty="0" smtClean="0">
                <a:latin typeface="+mn-lt"/>
              </a:rPr>
              <a:t>Contains the Summary </a:t>
            </a:r>
            <a:r>
              <a:rPr lang="en-GB" sz="2200" dirty="0">
                <a:latin typeface="+mn-lt"/>
              </a:rPr>
              <a:t>of Product Characteristics (</a:t>
            </a:r>
            <a:r>
              <a:rPr lang="en-GB" sz="2200" dirty="0" err="1" smtClean="0">
                <a:latin typeface="+mn-lt"/>
              </a:rPr>
              <a:t>SmPC</a:t>
            </a:r>
            <a:r>
              <a:rPr lang="en-GB" sz="2200" dirty="0">
                <a:latin typeface="+mn-lt"/>
              </a:rPr>
              <a:t>) for </a:t>
            </a:r>
            <a:r>
              <a:rPr lang="en-GB" sz="2200" dirty="0" smtClean="0">
                <a:latin typeface="+mn-lt"/>
              </a:rPr>
              <a:t>atorvastatin (the trial drug). The </a:t>
            </a:r>
            <a:r>
              <a:rPr lang="en-GB" sz="2200" dirty="0" err="1" smtClean="0">
                <a:latin typeface="+mn-lt"/>
              </a:rPr>
              <a:t>SmPC</a:t>
            </a:r>
            <a:r>
              <a:rPr lang="en-GB" sz="2200" dirty="0" smtClean="0">
                <a:latin typeface="+mn-lt"/>
              </a:rPr>
              <a:t> is the guidelines </a:t>
            </a:r>
            <a:r>
              <a:rPr lang="en-GB" sz="2200" dirty="0">
                <a:latin typeface="+mn-lt"/>
              </a:rPr>
              <a:t>on the use of </a:t>
            </a:r>
            <a:r>
              <a:rPr lang="en-GB" sz="2200" dirty="0" smtClean="0">
                <a:latin typeface="+mn-lt"/>
              </a:rPr>
              <a:t>atorvastatin that </a:t>
            </a:r>
            <a:r>
              <a:rPr lang="en-GB" sz="2200" dirty="0">
                <a:latin typeface="+mn-lt"/>
              </a:rPr>
              <a:t>have been approved by the UK regulatory </a:t>
            </a:r>
            <a:r>
              <a:rPr lang="en-GB" sz="2200" dirty="0" smtClean="0">
                <a:latin typeface="+mn-lt"/>
              </a:rPr>
              <a:t>agency</a:t>
            </a:r>
          </a:p>
          <a:p>
            <a:pPr marL="342900" indent="-342900" algn="just" fontAlgn="auto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FF0000"/>
              </a:buClr>
              <a:defRPr/>
            </a:pPr>
            <a:r>
              <a:rPr lang="en-GB" sz="2400" b="1" cap="all" dirty="0" smtClean="0">
                <a:solidFill>
                  <a:srgbClr val="C00000"/>
                </a:solidFill>
                <a:latin typeface="+mn-lt"/>
              </a:rPr>
              <a:t>Manual </a:t>
            </a:r>
            <a:r>
              <a:rPr lang="en-GB" sz="2400" b="1" cap="all" dirty="0">
                <a:solidFill>
                  <a:srgbClr val="C00000"/>
                </a:solidFill>
                <a:latin typeface="+mn-lt"/>
              </a:rPr>
              <a:t>of Operating Procedures (MOP)</a:t>
            </a:r>
          </a:p>
          <a:p>
            <a:pPr marL="342900" indent="-342900" algn="just" fontAlgn="auto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GB" sz="2200" dirty="0" smtClean="0">
                <a:latin typeface="+mn-lt"/>
              </a:rPr>
              <a:t> Can be found in Section </a:t>
            </a:r>
            <a:r>
              <a:rPr lang="en-GB" sz="2200" dirty="0">
                <a:latin typeface="+mn-lt"/>
              </a:rPr>
              <a:t>3 Training </a:t>
            </a:r>
            <a:r>
              <a:rPr lang="en-GB" sz="2200" dirty="0" smtClean="0">
                <a:latin typeface="+mn-lt"/>
              </a:rPr>
              <a:t>Materials </a:t>
            </a:r>
            <a:endParaRPr lang="en-GB" sz="2200" dirty="0">
              <a:latin typeface="+mn-lt"/>
            </a:endParaRPr>
          </a:p>
          <a:p>
            <a:pPr marL="342900" indent="-342900" algn="just" fontAlgn="auto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GB" sz="2200" dirty="0" smtClean="0">
                <a:latin typeface="+mn-lt"/>
              </a:rPr>
              <a:t>Contains detailed </a:t>
            </a:r>
            <a:r>
              <a:rPr lang="en-GB" sz="2200" dirty="0">
                <a:latin typeface="+mn-lt"/>
              </a:rPr>
              <a:t>guidance on all aspects of the practical conduct of the </a:t>
            </a:r>
            <a:r>
              <a:rPr lang="en-GB" sz="2200" dirty="0" smtClean="0">
                <a:latin typeface="+mn-lt"/>
              </a:rPr>
              <a:t>trial</a:t>
            </a:r>
            <a:endParaRPr lang="en-GB" sz="2200" dirty="0">
              <a:latin typeface="+mn-lt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28625" y="939802"/>
            <a:ext cx="8286750" cy="4619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>
              <a:spcAft>
                <a:spcPts val="1200"/>
              </a:spcAft>
              <a:buClr>
                <a:schemeClr val="accent2"/>
              </a:buClr>
              <a:defRPr/>
            </a:pPr>
            <a:r>
              <a:rPr lang="en-GB" sz="2400" dirty="0"/>
              <a:t>Additional training materials may be requested at any time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8025"/>
            <a:ext cx="9144000" cy="646331"/>
          </a:xfrm>
          <a:prstGeom prst="rect">
            <a:avLst/>
          </a:prstGeom>
          <a:noFill/>
          <a:ln w="6350">
            <a:noFill/>
          </a:ln>
          <a:effectLst>
            <a:outerShdw blurRad="50800" dist="50800" dir="5400000" sx="97000" sy="97000" algn="ctr" rotWithShape="0">
              <a:srgbClr val="000000">
                <a:alpha val="9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600" b="1" kern="0" dirty="0">
                <a:solidFill>
                  <a:srgbClr val="C00000"/>
                </a:solidFill>
              </a:rPr>
              <a:t>Training materials</a:t>
            </a:r>
            <a:endParaRPr lang="en-US" sz="3600" b="1" kern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025"/>
            <a:ext cx="9144000" cy="646331"/>
          </a:xfrm>
          <a:prstGeom prst="rect">
            <a:avLst/>
          </a:prstGeom>
          <a:noFill/>
          <a:ln w="6350">
            <a:noFill/>
          </a:ln>
          <a:effectLst>
            <a:outerShdw blurRad="50800" dist="50800" dir="5400000" sx="97000" sy="97000" algn="ctr" rotWithShape="0">
              <a:srgbClr val="000000">
                <a:alpha val="9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600" b="1" kern="0" dirty="0">
                <a:solidFill>
                  <a:srgbClr val="C00000"/>
                </a:solidFill>
              </a:rPr>
              <a:t>Training materials</a:t>
            </a:r>
            <a:endParaRPr lang="en-US" sz="3600" b="1" kern="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8564" y="956163"/>
            <a:ext cx="8208912" cy="97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FF0000"/>
              </a:buClr>
              <a:defRPr/>
            </a:pPr>
            <a:r>
              <a:rPr lang="en-GB" sz="2400" b="1" dirty="0" smtClean="0">
                <a:solidFill>
                  <a:srgbClr val="C00000"/>
                </a:solidFill>
                <a:latin typeface="+mn-lt"/>
              </a:rPr>
              <a:t>INVESTIGATIONAL MEDICINAL PRODUCT DOSSIER (IMPD)</a:t>
            </a:r>
          </a:p>
          <a:p>
            <a:pPr marL="285750" indent="-285750" algn="just" fontAlgn="auto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GB" sz="2200" dirty="0" smtClean="0">
                <a:latin typeface="+mn-lt"/>
              </a:rPr>
              <a:t>Contains all the information relating to the IMP and the placebo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37112"/>
            <a:ext cx="4140000" cy="233750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/>
          <a:srcRect l="26724" t="9649" r="6087" b="47368"/>
          <a:stretch/>
        </p:blipFill>
        <p:spPr>
          <a:xfrm>
            <a:off x="4860032" y="1898647"/>
            <a:ext cx="4138952" cy="160411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48564" y="2348116"/>
            <a:ext cx="4201451" cy="116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defRPr/>
            </a:pPr>
            <a:r>
              <a:rPr lang="en-GB" sz="2400" b="1" dirty="0">
                <a:solidFill>
                  <a:srgbClr val="C00000"/>
                </a:solidFill>
                <a:latin typeface="+mn-lt"/>
              </a:rPr>
              <a:t>GOOD CLINICAL PRACTICE</a:t>
            </a:r>
          </a:p>
          <a:p>
            <a:pPr marL="342900" indent="-342900" algn="just" fontAlgn="auto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Full training </a:t>
            </a:r>
            <a:r>
              <a:rPr lang="en-US" sz="2200" dirty="0" smtClean="0">
                <a:latin typeface="+mn-lt"/>
              </a:rPr>
              <a:t>available (for free) on the Sponsor’s website: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8564" y="3638263"/>
            <a:ext cx="5958408" cy="22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defRPr/>
            </a:pPr>
            <a:r>
              <a:rPr lang="en-US" sz="2200" b="1" u="sng" dirty="0">
                <a:solidFill>
                  <a:srgbClr val="FF0000"/>
                </a:solidFill>
                <a:latin typeface="+mn-lt"/>
                <a:hlinkClick r:id="rId5"/>
              </a:rPr>
              <a:t>http://open.lshtm.ac.uk/enrol/index.php?id=6</a:t>
            </a:r>
            <a:endParaRPr lang="en-US" sz="2200" b="1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564" y="4597761"/>
            <a:ext cx="4267452" cy="220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defRPr/>
            </a:pPr>
            <a:r>
              <a:rPr lang="en-GB" sz="2400" b="1" dirty="0" err="1">
                <a:solidFill>
                  <a:srgbClr val="C00000"/>
                </a:solidFill>
                <a:latin typeface="+mn-lt"/>
              </a:rPr>
              <a:t>StatinWISE</a:t>
            </a:r>
            <a:r>
              <a:rPr lang="en-GB" sz="2400" b="1" dirty="0">
                <a:solidFill>
                  <a:srgbClr val="C00000"/>
                </a:solidFill>
                <a:latin typeface="+mn-lt"/>
              </a:rPr>
              <a:t> WEBSITE</a:t>
            </a:r>
          </a:p>
          <a:p>
            <a:pPr marL="285750" indent="-285750" algn="just" fontAlgn="auto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200" b="1" u="sng" dirty="0" smtClean="0">
                <a:solidFill>
                  <a:srgbClr val="0000FF"/>
                </a:solidFill>
                <a:latin typeface="+mn-lt"/>
              </a:rPr>
              <a:t>Statinwise.lshtm.ac.uk</a:t>
            </a:r>
            <a:endParaRPr lang="en-US" sz="2200" b="1" u="sng" dirty="0">
              <a:solidFill>
                <a:srgbClr val="0000FF"/>
              </a:solidFill>
              <a:latin typeface="+mn-lt"/>
            </a:endParaRPr>
          </a:p>
          <a:p>
            <a:pPr marL="285750" indent="-285750" algn="just" fontAlgn="auto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latin typeface="+mn-lt"/>
              </a:rPr>
              <a:t>You can find all the training presentations, update about the trial, newsletters and recruitment figures</a:t>
            </a:r>
            <a:endParaRPr lang="en-GB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0767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880575"/>
            <a:ext cx="756084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buClr>
                <a:srgbClr val="FF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POWERPOINT PRESENTATIONS ON CD</a:t>
            </a:r>
          </a:p>
          <a:p>
            <a:pPr marL="342900" indent="-342900">
              <a:lnSpc>
                <a:spcPts val="2800"/>
              </a:lnSpc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GB" sz="2400" dirty="0" smtClean="0">
                <a:latin typeface="+mn-lt"/>
              </a:rPr>
              <a:t>Front </a:t>
            </a:r>
            <a:r>
              <a:rPr lang="en-GB" sz="2400" dirty="0">
                <a:latin typeface="+mn-lt"/>
              </a:rPr>
              <a:t>cover of the </a:t>
            </a:r>
            <a:r>
              <a:rPr lang="en-GB" sz="2400" dirty="0" smtClean="0">
                <a:latin typeface="+mn-lt"/>
              </a:rPr>
              <a:t>Site </a:t>
            </a:r>
            <a:r>
              <a:rPr lang="en-GB" sz="2400" dirty="0">
                <a:latin typeface="+mn-lt"/>
              </a:rPr>
              <a:t>File</a:t>
            </a:r>
          </a:p>
          <a:p>
            <a:pPr marL="342900" indent="-342900">
              <a:lnSpc>
                <a:spcPts val="2800"/>
              </a:lnSpc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GB" sz="2400" dirty="0" smtClean="0">
                <a:latin typeface="+mn-lt"/>
              </a:rPr>
              <a:t>Cover various </a:t>
            </a:r>
            <a:r>
              <a:rPr lang="en-GB" sz="2400" dirty="0">
                <a:latin typeface="+mn-lt"/>
              </a:rPr>
              <a:t>aspects of the </a:t>
            </a:r>
            <a:r>
              <a:rPr lang="en-GB" sz="2400" dirty="0" smtClean="0">
                <a:latin typeface="+mn-lt"/>
              </a:rPr>
              <a:t>trial: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Rationale </a:t>
            </a:r>
            <a:r>
              <a:rPr lang="en-US" sz="1600" dirty="0">
                <a:latin typeface="+mn-lt"/>
              </a:rPr>
              <a:t>and Overview</a:t>
            </a:r>
            <a:endParaRPr lang="en-GB" sz="1600" dirty="0">
              <a:latin typeface="+mn-lt"/>
            </a:endParaRP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Conducting the trial at your site</a:t>
            </a:r>
            <a:endParaRPr lang="en-GB" sz="1600" dirty="0">
              <a:latin typeface="+mn-lt"/>
            </a:endParaRP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The optional Genetic study</a:t>
            </a:r>
            <a:endParaRPr lang="en-GB" sz="1600" dirty="0">
              <a:latin typeface="+mn-lt"/>
            </a:endParaRP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Maintaining your Investigator </a:t>
            </a:r>
            <a:r>
              <a:rPr lang="en-GB" sz="1600" dirty="0" smtClean="0">
                <a:latin typeface="+mn-lt"/>
              </a:rPr>
              <a:t>Site </a:t>
            </a:r>
            <a:r>
              <a:rPr lang="en-GB" sz="1600" dirty="0">
                <a:latin typeface="+mn-lt"/>
              </a:rPr>
              <a:t>File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How to search medical records?</a:t>
            </a:r>
            <a:endParaRPr lang="en-GB" sz="1600" dirty="0">
              <a:latin typeface="+mn-lt"/>
            </a:endParaRP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How to </a:t>
            </a:r>
            <a:r>
              <a:rPr lang="en-US" sz="1600" dirty="0" smtClean="0">
                <a:latin typeface="+mn-lt"/>
              </a:rPr>
              <a:t>screen patients and book the Baseline visit appointment?</a:t>
            </a:r>
            <a:endParaRPr lang="en-GB" sz="1600" dirty="0">
              <a:latin typeface="+mn-lt"/>
            </a:endParaRP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How to consent patients?</a:t>
            </a:r>
            <a:endParaRPr lang="en-GB" sz="1600" dirty="0">
              <a:latin typeface="+mn-lt"/>
            </a:endParaRP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How to enter data for Nurses and GPs?</a:t>
            </a:r>
            <a:endParaRPr lang="en-GB" sz="1600" dirty="0">
              <a:latin typeface="+mn-lt"/>
            </a:endParaRP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How to enter Baseline data? 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How to enter Early Withdrawal data?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How to enter End of Trial data? 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How to train patients on completing the questionnaires?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How to complete the questionnaires online?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How to complete the questionnaires on the mobile app?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How to complete the questionnaires on paper?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How to complete the questionnaires by phone?   </a:t>
            </a:r>
            <a:r>
              <a:rPr lang="en-GB" sz="1600" dirty="0" smtClean="0">
                <a:latin typeface="+mn-lt"/>
              </a:rPr>
              <a:t>                                                     </a:t>
            </a:r>
            <a:endParaRPr lang="en-GB" sz="1600" dirty="0">
              <a:latin typeface="+mn-lt"/>
            </a:endParaRP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What to do if a patient develops an unexpected problem?</a:t>
            </a:r>
            <a:endParaRPr lang="en-GB" sz="1600" dirty="0">
              <a:latin typeface="+mn-lt"/>
            </a:endParaRP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Reporting Adverse Events</a:t>
            </a:r>
            <a:endParaRPr lang="en-US" sz="16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025"/>
            <a:ext cx="9144000" cy="646331"/>
          </a:xfrm>
          <a:prstGeom prst="rect">
            <a:avLst/>
          </a:prstGeom>
          <a:noFill/>
          <a:ln w="6350">
            <a:noFill/>
          </a:ln>
          <a:effectLst>
            <a:outerShdw blurRad="50800" dist="50800" dir="5400000" sx="97000" sy="97000" algn="ctr" rotWithShape="0">
              <a:srgbClr val="000000">
                <a:alpha val="9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600" b="1" kern="0" dirty="0">
                <a:solidFill>
                  <a:srgbClr val="C00000"/>
                </a:solidFill>
              </a:rPr>
              <a:t>Training materials</a:t>
            </a:r>
            <a:endParaRPr lang="en-US" sz="3600" b="1" kern="0" dirty="0">
              <a:solidFill>
                <a:srgbClr val="C00000"/>
              </a:solidFill>
            </a:endParaRPr>
          </a:p>
        </p:txBody>
      </p:sp>
      <p:pic>
        <p:nvPicPr>
          <p:cNvPr id="2052" name="Picture 4" descr="Image result for liam smee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3448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1" t="62617" r="34986" b="6416"/>
          <a:stretch/>
        </p:blipFill>
        <p:spPr>
          <a:xfrm>
            <a:off x="6588224" y="3933056"/>
            <a:ext cx="2058622" cy="212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60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943137" y="3883267"/>
            <a:ext cx="6912767" cy="16619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46138"/>
            <a:r>
              <a:rPr lang="en-GB" dirty="0" smtClean="0">
                <a:latin typeface="Calibri" pitchFamily="34" charset="0"/>
              </a:rPr>
              <a:t>London </a:t>
            </a:r>
            <a:r>
              <a:rPr lang="en-GB" dirty="0">
                <a:latin typeface="Calibri" pitchFamily="34" charset="0"/>
              </a:rPr>
              <a:t>School of Hygiene &amp; Tropical Medicine</a:t>
            </a:r>
          </a:p>
          <a:p>
            <a:pPr algn="ctr" defTabSz="846138"/>
            <a:r>
              <a:rPr lang="en-GB" dirty="0" smtClean="0">
                <a:latin typeface="Calibri" pitchFamily="34" charset="0"/>
              </a:rPr>
              <a:t>Room 180, Keppel </a:t>
            </a:r>
            <a:r>
              <a:rPr lang="en-GB" dirty="0">
                <a:latin typeface="Calibri" pitchFamily="34" charset="0"/>
              </a:rPr>
              <a:t>Street, London WC1E 7HT</a:t>
            </a:r>
          </a:p>
          <a:p>
            <a:pPr algn="ctr" defTabSz="846138"/>
            <a:endParaRPr lang="en-GB" dirty="0">
              <a:latin typeface="Calibri" pitchFamily="34" charset="0"/>
            </a:endParaRPr>
          </a:p>
          <a:p>
            <a:pPr algn="ctr" defTabSz="846138"/>
            <a:r>
              <a:rPr lang="en-GB" dirty="0">
                <a:latin typeface="Calibri" pitchFamily="34" charset="0"/>
              </a:rPr>
              <a:t>Tel +44(0)20 7299 </a:t>
            </a:r>
            <a:r>
              <a:rPr lang="en-GB" dirty="0" smtClean="0">
                <a:latin typeface="Calibri" pitchFamily="34" charset="0"/>
              </a:rPr>
              <a:t>4684</a:t>
            </a:r>
          </a:p>
          <a:p>
            <a:pPr algn="ctr" defTabSz="846138"/>
            <a:r>
              <a:rPr lang="en-GB" dirty="0" smtClean="0">
                <a:latin typeface="Calibri" pitchFamily="34" charset="0"/>
              </a:rPr>
              <a:t>Fax </a:t>
            </a:r>
            <a:r>
              <a:rPr lang="en-GB" dirty="0">
                <a:latin typeface="Calibri" pitchFamily="34" charset="0"/>
              </a:rPr>
              <a:t>+44(0)20 7299 4663</a:t>
            </a:r>
          </a:p>
          <a:p>
            <a:pPr algn="ctr" defTabSz="846138"/>
            <a:r>
              <a:rPr lang="en-GB" dirty="0">
                <a:latin typeface="Calibri" pitchFamily="34" charset="0"/>
              </a:rPr>
              <a:t>Email: </a:t>
            </a:r>
            <a:r>
              <a:rPr lang="en-GB" dirty="0" smtClean="0">
                <a:latin typeface="Calibri" pitchFamily="34" charset="0"/>
              </a:rPr>
              <a:t>statinwise@Lshtm.ac.uk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7" name="Picture 6" descr="CTU_Colour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519886"/>
            <a:ext cx="1638300" cy="933450"/>
          </a:xfrm>
          <a:prstGeom prst="rect">
            <a:avLst/>
          </a:prstGeom>
        </p:spPr>
      </p:pic>
      <p:pic>
        <p:nvPicPr>
          <p:cNvPr id="8" name="Picture 7" descr="lshtm_logo_posters-black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05092"/>
            <a:ext cx="2111188" cy="1108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22301" r="1300" b="20999"/>
          <a:stretch/>
        </p:blipFill>
        <p:spPr>
          <a:xfrm>
            <a:off x="2915816" y="1916832"/>
            <a:ext cx="2969488" cy="145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44168"/>
            <a:ext cx="2496312" cy="809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8264" y="188640"/>
            <a:ext cx="2101982" cy="1066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1052736"/>
            <a:ext cx="449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0712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2"/>
          <p:cNvSpPr txBox="1">
            <a:spLocks/>
          </p:cNvSpPr>
          <p:nvPr/>
        </p:nvSpPr>
        <p:spPr bwMode="auto">
          <a:xfrm>
            <a:off x="323528" y="764704"/>
            <a:ext cx="864096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>
                <a:latin typeface="Calibri" pitchFamily="34" charset="0"/>
              </a:rPr>
              <a:t>Sent </a:t>
            </a:r>
            <a:r>
              <a:rPr lang="en-GB" sz="2600" dirty="0">
                <a:latin typeface="Calibri" pitchFamily="34" charset="0"/>
              </a:rPr>
              <a:t>when all the necessary approvals / agreements are in place at your </a:t>
            </a:r>
            <a:r>
              <a:rPr lang="en-GB" sz="2600" dirty="0" smtClean="0">
                <a:latin typeface="Calibri" pitchFamily="34" charset="0"/>
              </a:rPr>
              <a:t>practice</a:t>
            </a:r>
          </a:p>
          <a:p>
            <a:pPr marL="457200" indent="-4572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600" dirty="0">
              <a:latin typeface="Calibri" pitchFamily="34" charset="0"/>
            </a:endParaRPr>
          </a:p>
          <a:p>
            <a:pPr marL="457200" indent="-4572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600" dirty="0" smtClean="0">
              <a:latin typeface="Calibri" pitchFamily="34" charset="0"/>
            </a:endParaRPr>
          </a:p>
          <a:p>
            <a:pPr marL="457200" indent="-4572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600" dirty="0" smtClean="0">
              <a:latin typeface="Calibri" pitchFamily="34" charset="0"/>
            </a:endParaRPr>
          </a:p>
          <a:p>
            <a:pPr marL="457200" indent="-4572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600" dirty="0" smtClean="0">
              <a:latin typeface="Calibri" pitchFamily="34" charset="0"/>
            </a:endParaRPr>
          </a:p>
          <a:p>
            <a:pPr marL="457200" indent="-4572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>
                <a:latin typeface="Calibri" pitchFamily="34" charset="0"/>
              </a:rPr>
              <a:t>Contains </a:t>
            </a:r>
            <a:r>
              <a:rPr lang="en-GB" sz="2600" dirty="0">
                <a:latin typeface="Calibri" pitchFamily="34" charset="0"/>
              </a:rPr>
              <a:t>all the information you need to conduct the trial, including training materials</a:t>
            </a:r>
          </a:p>
          <a:p>
            <a:pPr marL="457200" indent="-4572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itchFamily="34" charset="0"/>
              </a:rPr>
              <a:t>Ensures all study related documents are filed together </a:t>
            </a:r>
          </a:p>
          <a:p>
            <a:pPr marL="457200" indent="-4572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itchFamily="34" charset="0"/>
              </a:rPr>
              <a:t>Documents will demonstrate your compliance with the protocol, GCP, regulatory requirements</a:t>
            </a:r>
          </a:p>
          <a:p>
            <a:pPr marL="457200" indent="-4572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800" dirty="0">
              <a:latin typeface="Calibri" pitchFamily="34" charset="0"/>
            </a:endParaRPr>
          </a:p>
          <a:p>
            <a:pPr marL="342900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</a:pPr>
            <a:endParaRPr lang="en-US" sz="2800" dirty="0" smtClean="0">
              <a:latin typeface="Calibri" pitchFamily="34" charset="0"/>
            </a:endParaRPr>
          </a:p>
          <a:p>
            <a:pPr marL="342900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</a:pPr>
            <a:endParaRPr lang="en-US" sz="2800" dirty="0">
              <a:latin typeface="Calibri" pitchFamily="34" charset="0"/>
            </a:endParaRPr>
          </a:p>
          <a:p>
            <a:pPr marL="342900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GB" sz="2800" dirty="0" smtClean="0">
                <a:latin typeface="Calibri" pitchFamily="34" charset="0"/>
              </a:rPr>
              <a:t>    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1414"/>
            <a:ext cx="9144000" cy="646331"/>
          </a:xfrm>
          <a:prstGeom prst="rect">
            <a:avLst/>
          </a:prstGeom>
          <a:noFill/>
          <a:ln w="6350">
            <a:noFill/>
          </a:ln>
          <a:effectLst>
            <a:outerShdw blurRad="50800" dist="50800" dir="5400000" sx="97000" sy="97000" algn="ctr" rotWithShape="0">
              <a:srgbClr val="000000">
                <a:alpha val="9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600" b="1" kern="0" dirty="0" smtClean="0">
                <a:solidFill>
                  <a:srgbClr val="C00000"/>
                </a:solidFill>
              </a:rPr>
              <a:t>Your Investigator Site File (ISF)</a:t>
            </a:r>
            <a:endParaRPr lang="en-US" sz="3600" b="1" kern="0" dirty="0">
              <a:solidFill>
                <a:srgbClr val="C00000"/>
              </a:solidFill>
            </a:endParaRPr>
          </a:p>
        </p:txBody>
      </p:sp>
      <p:pic>
        <p:nvPicPr>
          <p:cNvPr id="5" name="Picture 4" descr="C:\Temp\Temporary Internet Files\Content.IE5\XYUB6JM7\MC900078625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316416" y="5464617"/>
            <a:ext cx="648072" cy="126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Image result for attention sig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5" y="5828661"/>
            <a:ext cx="1029754" cy="90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31390"/>
            <a:ext cx="2987826" cy="22408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44755" y="6191726"/>
            <a:ext cx="7654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>
              <a:spcAft>
                <a:spcPts val="0"/>
              </a:spcAft>
            </a:pPr>
            <a:r>
              <a:rPr lang="en-GB" sz="2800" b="1" dirty="0">
                <a:latin typeface="Calibri" pitchFamily="34" charset="0"/>
              </a:rPr>
              <a:t>Please return the receipt inside the front cover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1628800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>
                <a:latin typeface="Calibri" pitchFamily="34" charset="0"/>
              </a:rPr>
              <a:t>Familiarise yourself with the contents of all sections, so you know where to find the information when </a:t>
            </a:r>
            <a:r>
              <a:rPr lang="en-GB" sz="2600" dirty="0" smtClean="0">
                <a:latin typeface="Calibri" pitchFamily="34" charset="0"/>
              </a:rPr>
              <a:t>needed</a:t>
            </a:r>
            <a:endParaRPr lang="en-GB" sz="2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9552" y="1060829"/>
            <a:ext cx="8002588" cy="286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800" dirty="0" smtClean="0">
                <a:latin typeface="Calibri" pitchFamily="34" charset="0"/>
              </a:rPr>
              <a:t>Keep in </a:t>
            </a:r>
            <a:r>
              <a:rPr lang="en-GB" sz="2800" dirty="0">
                <a:latin typeface="Calibri" pitchFamily="34" charset="0"/>
              </a:rPr>
              <a:t>a secure location </a:t>
            </a:r>
          </a:p>
          <a:p>
            <a:pPr marL="457200" indent="-4572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800" dirty="0" smtClean="0">
                <a:latin typeface="Calibri" pitchFamily="34" charset="0"/>
              </a:rPr>
              <a:t>To be accessible </a:t>
            </a:r>
            <a:r>
              <a:rPr lang="en-GB" sz="2800" dirty="0">
                <a:latin typeface="Calibri" pitchFamily="34" charset="0"/>
              </a:rPr>
              <a:t>to the trial </a:t>
            </a:r>
            <a:r>
              <a:rPr lang="en-GB" sz="2800" dirty="0" smtClean="0">
                <a:latin typeface="Calibri" pitchFamily="34" charset="0"/>
              </a:rPr>
              <a:t>team</a:t>
            </a:r>
          </a:p>
          <a:p>
            <a:pPr marL="457200" indent="-4572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800" dirty="0" smtClean="0">
                <a:latin typeface="Calibri" pitchFamily="34" charset="0"/>
              </a:rPr>
              <a:t>It </a:t>
            </a:r>
            <a:r>
              <a:rPr lang="en-GB" sz="2800" dirty="0">
                <a:latin typeface="Calibri" pitchFamily="34" charset="0"/>
              </a:rPr>
              <a:t>is a legal requirement to keep the study file up to date</a:t>
            </a:r>
          </a:p>
          <a:p>
            <a:pPr marL="457200" indent="-4572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800" dirty="0">
                <a:latin typeface="Calibri" pitchFamily="34" charset="0"/>
              </a:rPr>
              <a:t>Must be available for monitoring visits by the </a:t>
            </a:r>
            <a:r>
              <a:rPr lang="en-GB" sz="2800" dirty="0" smtClean="0">
                <a:latin typeface="Calibri" pitchFamily="34" charset="0"/>
              </a:rPr>
              <a:t>CTU and any </a:t>
            </a:r>
            <a:r>
              <a:rPr lang="en-GB" sz="2800" dirty="0">
                <a:latin typeface="Calibri" pitchFamily="34" charset="0"/>
              </a:rPr>
              <a:t>relevant regulatory authorities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260648"/>
            <a:ext cx="7020272" cy="646331"/>
          </a:xfrm>
          <a:prstGeom prst="rect">
            <a:avLst/>
          </a:prstGeom>
          <a:noFill/>
          <a:ln w="6350">
            <a:noFill/>
          </a:ln>
          <a:effectLst>
            <a:outerShdw blurRad="50800" dist="50800" dir="5400000" sx="97000" sy="97000" algn="ctr" rotWithShape="0">
              <a:srgbClr val="000000">
                <a:alpha val="9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600" b="1" kern="0" dirty="0">
                <a:solidFill>
                  <a:srgbClr val="C00000"/>
                </a:solidFill>
              </a:rPr>
              <a:t>Investigator </a:t>
            </a:r>
            <a:r>
              <a:rPr lang="en-GB" sz="3600" b="1" kern="0" dirty="0" smtClean="0">
                <a:solidFill>
                  <a:srgbClr val="C00000"/>
                </a:solidFill>
              </a:rPr>
              <a:t>Site </a:t>
            </a:r>
            <a:r>
              <a:rPr lang="en-GB" sz="3600" b="1" kern="0" dirty="0">
                <a:solidFill>
                  <a:srgbClr val="C00000"/>
                </a:solidFill>
              </a:rPr>
              <a:t>File</a:t>
            </a:r>
            <a:endParaRPr lang="en-US" sz="3600" b="1" kern="0" dirty="0">
              <a:solidFill>
                <a:srgbClr val="C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98907" y="4061603"/>
            <a:ext cx="3746187" cy="2706676"/>
            <a:chOff x="2987824" y="3685007"/>
            <a:chExt cx="3929286" cy="28389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16" b="4803"/>
            <a:stretch/>
          </p:blipFill>
          <p:spPr>
            <a:xfrm>
              <a:off x="2987824" y="3685007"/>
              <a:ext cx="3814073" cy="2838968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5880195" y="5520207"/>
              <a:ext cx="1036915" cy="8156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 txBox="1">
            <a:spLocks/>
          </p:cNvSpPr>
          <p:nvPr/>
        </p:nvSpPr>
        <p:spPr bwMode="auto">
          <a:xfrm>
            <a:off x="539552" y="1124744"/>
            <a:ext cx="83529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800" dirty="0">
                <a:latin typeface="Calibri" pitchFamily="34" charset="0"/>
              </a:rPr>
              <a:t>Ensure all logs are up to date:</a:t>
            </a:r>
          </a:p>
          <a:p>
            <a:pPr marL="914400" lvl="1" indent="-4572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Calibri" pitchFamily="34" charset="0"/>
              </a:rPr>
              <a:t>Site responsibility delegation log</a:t>
            </a:r>
          </a:p>
          <a:p>
            <a:pPr marL="914400" lvl="1" indent="-4572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Calibri" pitchFamily="34" charset="0"/>
              </a:rPr>
              <a:t>Screening log</a:t>
            </a:r>
          </a:p>
          <a:p>
            <a:pPr marL="914400" lvl="1" indent="-4572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Calibri" pitchFamily="34" charset="0"/>
              </a:rPr>
              <a:t>Randomisation log</a:t>
            </a:r>
          </a:p>
          <a:p>
            <a:pPr marL="914400" lvl="1" indent="-4572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GB" sz="2800" dirty="0" smtClean="0">
                <a:latin typeface="Calibri" pitchFamily="34" charset="0"/>
              </a:rPr>
              <a:t>Site </a:t>
            </a:r>
            <a:r>
              <a:rPr lang="en-GB" sz="2800" dirty="0">
                <a:latin typeface="Calibri" pitchFamily="34" charset="0"/>
              </a:rPr>
              <a:t>visit log</a:t>
            </a:r>
          </a:p>
          <a:p>
            <a:pPr marL="457200" indent="-4572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800" dirty="0">
                <a:latin typeface="Calibri" pitchFamily="34" charset="0"/>
              </a:rPr>
              <a:t>Documents </a:t>
            </a:r>
            <a:r>
              <a:rPr lang="en-GB" sz="2800" dirty="0" smtClean="0">
                <a:latin typeface="Calibri" pitchFamily="34" charset="0"/>
              </a:rPr>
              <a:t>e.g. consent forms, data </a:t>
            </a:r>
            <a:r>
              <a:rPr lang="en-GB" sz="2800" dirty="0">
                <a:latin typeface="Calibri" pitchFamily="34" charset="0"/>
              </a:rPr>
              <a:t>forms, reports, communication with the </a:t>
            </a:r>
            <a:r>
              <a:rPr lang="en-GB" sz="2800" dirty="0" smtClean="0">
                <a:latin typeface="Calibri" pitchFamily="34" charset="0"/>
              </a:rPr>
              <a:t>CTU </a:t>
            </a:r>
            <a:r>
              <a:rPr lang="en-GB" sz="2800" dirty="0" err="1" smtClean="0">
                <a:latin typeface="Calibri" pitchFamily="34" charset="0"/>
              </a:rPr>
              <a:t>etc</a:t>
            </a:r>
            <a:r>
              <a:rPr lang="en-GB" sz="2800" dirty="0" smtClean="0">
                <a:latin typeface="Calibri" pitchFamily="34" charset="0"/>
              </a:rPr>
              <a:t> to </a:t>
            </a:r>
            <a:r>
              <a:rPr lang="en-GB" sz="2800" dirty="0">
                <a:latin typeface="Calibri" pitchFamily="34" charset="0"/>
              </a:rPr>
              <a:t>be filed regularly</a:t>
            </a:r>
          </a:p>
          <a:p>
            <a:pPr marL="457200" indent="-4572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800" dirty="0" smtClean="0">
                <a:latin typeface="Calibri" pitchFamily="34" charset="0"/>
              </a:rPr>
              <a:t>Arrangements </a:t>
            </a:r>
            <a:r>
              <a:rPr lang="en-GB" sz="2800" dirty="0">
                <a:latin typeface="Calibri" pitchFamily="34" charset="0"/>
              </a:rPr>
              <a:t>for archiving </a:t>
            </a:r>
            <a:r>
              <a:rPr lang="en-GB" sz="2800" dirty="0" smtClean="0">
                <a:latin typeface="Calibri" pitchFamily="34" charset="0"/>
              </a:rPr>
              <a:t>for five years after </a:t>
            </a:r>
            <a:r>
              <a:rPr lang="en-GB" sz="2800" dirty="0">
                <a:latin typeface="Calibri" pitchFamily="34" charset="0"/>
              </a:rPr>
              <a:t>the end of </a:t>
            </a:r>
            <a:r>
              <a:rPr lang="en-GB" sz="2800" dirty="0" smtClean="0">
                <a:latin typeface="Calibri" pitchFamily="34" charset="0"/>
              </a:rPr>
              <a:t>the </a:t>
            </a:r>
            <a:r>
              <a:rPr lang="en-GB" sz="2800" dirty="0">
                <a:latin typeface="Calibri" pitchFamily="34" charset="0"/>
              </a:rPr>
              <a:t>trial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16632"/>
            <a:ext cx="9144000" cy="769441"/>
          </a:xfrm>
          <a:prstGeom prst="rect">
            <a:avLst/>
          </a:prstGeom>
          <a:noFill/>
          <a:ln w="6350">
            <a:noFill/>
          </a:ln>
          <a:effectLst>
            <a:outerShdw blurRad="50800" dist="50800" dir="5400000" sx="97000" sy="97000" algn="ctr" rotWithShape="0">
              <a:srgbClr val="000000">
                <a:alpha val="9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4400" b="1" kern="0" dirty="0">
                <a:solidFill>
                  <a:srgbClr val="C00000"/>
                </a:solidFill>
              </a:rPr>
              <a:t>Maintaining the </a:t>
            </a:r>
            <a:r>
              <a:rPr lang="en-GB" sz="4400" b="1" kern="0" dirty="0" smtClean="0">
                <a:solidFill>
                  <a:srgbClr val="C00000"/>
                </a:solidFill>
              </a:rPr>
              <a:t>ISF</a:t>
            </a:r>
            <a:endParaRPr lang="en-US" sz="4400" b="1" kern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571500" y="3175774"/>
            <a:ext cx="8001000" cy="368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Calibri" pitchFamily="34" charset="0"/>
              </a:rPr>
              <a:t>List all members of staff involved in the conduct of the trial 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e.g. </a:t>
            </a:r>
            <a:r>
              <a:rPr lang="en-GB" sz="2400" dirty="0">
                <a:solidFill>
                  <a:srgbClr val="000000"/>
                </a:solidFill>
                <a:latin typeface="Calibri" pitchFamily="34" charset="0"/>
              </a:rPr>
              <a:t>doctors, nurses, 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practice managers, administrators</a:t>
            </a:r>
            <a:endParaRPr lang="en-GB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Calibri" pitchFamily="34" charset="0"/>
              </a:rPr>
              <a:t>Add new staff members when they join the trial 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team</a:t>
            </a:r>
          </a:p>
          <a:p>
            <a:pPr marL="342900" indent="-3429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Note </a:t>
            </a:r>
            <a:r>
              <a:rPr lang="en-GB" sz="2400" dirty="0">
                <a:solidFill>
                  <a:srgbClr val="000000"/>
                </a:solidFill>
                <a:latin typeface="Calibri" pitchFamily="34" charset="0"/>
              </a:rPr>
              <a:t>the end date for those who leave</a:t>
            </a:r>
          </a:p>
          <a:p>
            <a:pPr marL="342900" indent="-3429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Calibri" pitchFamily="34" charset="0"/>
              </a:rPr>
              <a:t>When a team member leaves the trial, ensure they are replaced with a new team member 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and trained for </a:t>
            </a:r>
            <a:r>
              <a:rPr lang="en-GB" sz="2400" dirty="0">
                <a:solidFill>
                  <a:srgbClr val="000000"/>
                </a:solidFill>
                <a:latin typeface="Calibri" pitchFamily="34" charset="0"/>
              </a:rPr>
              <a:t>their allocated tasks</a:t>
            </a:r>
          </a:p>
          <a:p>
            <a:pPr marL="342900" indent="-3429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Calibri" pitchFamily="34" charset="0"/>
              </a:rPr>
              <a:t>A brief CV (signed and dated) for each person listed on the log, to be </a:t>
            </a:r>
            <a:r>
              <a:rPr lang="en-GB" sz="2400" dirty="0">
                <a:latin typeface="Calibri" pitchFamily="34" charset="0"/>
              </a:rPr>
              <a:t>filed in section </a:t>
            </a:r>
            <a:r>
              <a:rPr lang="en-GB" sz="2400" dirty="0" smtClean="0">
                <a:latin typeface="Calibri" pitchFamily="34" charset="0"/>
              </a:rPr>
              <a:t>17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607219" y="852488"/>
            <a:ext cx="7929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2000" b="1" dirty="0">
                <a:solidFill>
                  <a:srgbClr val="000000"/>
                </a:solidFill>
                <a:latin typeface="Calibri" pitchFamily="34" charset="0"/>
              </a:rPr>
              <a:t>This log is contained in </a:t>
            </a:r>
            <a:r>
              <a:rPr lang="en-GB" sz="2000" b="1" dirty="0" smtClean="0">
                <a:latin typeface="Calibri" pitchFamily="34" charset="0"/>
              </a:rPr>
              <a:t>section 17 Site </a:t>
            </a: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</a:rPr>
              <a:t>responsibilities of the ISF</a:t>
            </a:r>
            <a:endParaRPr lang="en-GB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1414"/>
            <a:ext cx="9144000" cy="646331"/>
          </a:xfrm>
          <a:prstGeom prst="rect">
            <a:avLst/>
          </a:prstGeom>
          <a:noFill/>
          <a:ln w="6350">
            <a:noFill/>
          </a:ln>
          <a:effectLst>
            <a:outerShdw blurRad="50800" dist="50800" dir="5400000" sx="97000" sy="97000" algn="ctr" rotWithShape="0">
              <a:srgbClr val="000000">
                <a:alpha val="9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600" b="1" kern="0" dirty="0">
                <a:solidFill>
                  <a:srgbClr val="C00000"/>
                </a:solidFill>
              </a:rPr>
              <a:t>Site responsibility delegation log</a:t>
            </a:r>
            <a:endParaRPr lang="en-US" sz="3600" b="1" kern="0" dirty="0">
              <a:solidFill>
                <a:srgbClr val="C0000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352928" cy="181147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607219" y="857250"/>
            <a:ext cx="7929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2000" b="1" dirty="0">
                <a:solidFill>
                  <a:srgbClr val="000000"/>
                </a:solidFill>
                <a:latin typeface="Calibri" pitchFamily="34" charset="0"/>
              </a:rPr>
              <a:t>This log </a:t>
            </a: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</a:rPr>
              <a:t>is contained </a:t>
            </a:r>
            <a:r>
              <a:rPr lang="en-GB" sz="2000" b="1" dirty="0" smtClean="0">
                <a:latin typeface="Calibri" pitchFamily="34" charset="0"/>
              </a:rPr>
              <a:t>in section 14 Patient </a:t>
            </a: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</a:rPr>
              <a:t>Entry of the ISF</a:t>
            </a:r>
            <a:endParaRPr lang="en-GB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251520" y="4725144"/>
            <a:ext cx="8640960" cy="186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>
                <a:latin typeface="Calibri" pitchFamily="34" charset="0"/>
              </a:rPr>
              <a:t>Screening </a:t>
            </a:r>
            <a:r>
              <a:rPr lang="en-GB" sz="2600" dirty="0">
                <a:latin typeface="Calibri" pitchFamily="34" charset="0"/>
              </a:rPr>
              <a:t>log keeps a record of patients </a:t>
            </a:r>
            <a:r>
              <a:rPr lang="en-GB" sz="2600" dirty="0" smtClean="0">
                <a:latin typeface="Calibri" pitchFamily="34" charset="0"/>
              </a:rPr>
              <a:t>who attended for a Baseline visit</a:t>
            </a:r>
          </a:p>
          <a:p>
            <a:pPr marL="457200" indent="-4572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>
                <a:latin typeface="Calibri" pitchFamily="34" charset="0"/>
              </a:rPr>
              <a:t>This log is pre-populated with screening IDs for your site</a:t>
            </a:r>
          </a:p>
          <a:p>
            <a:pPr marL="457200" indent="-4572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>
                <a:latin typeface="Calibri" pitchFamily="34" charset="0"/>
              </a:rPr>
              <a:t>If more screening logs are required, please contact the CTU</a:t>
            </a:r>
            <a:endParaRPr lang="en-GB" sz="26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1414"/>
            <a:ext cx="9144000" cy="769441"/>
          </a:xfrm>
          <a:prstGeom prst="rect">
            <a:avLst/>
          </a:prstGeom>
          <a:noFill/>
          <a:ln w="6350">
            <a:noFill/>
          </a:ln>
          <a:effectLst>
            <a:outerShdw blurRad="50800" dist="50800" dir="5400000" sx="97000" sy="97000" algn="ctr" rotWithShape="0">
              <a:srgbClr val="000000">
                <a:alpha val="9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4400" b="1" kern="0" dirty="0" smtClean="0">
                <a:solidFill>
                  <a:srgbClr val="C00000"/>
                </a:solidFill>
              </a:rPr>
              <a:t>Patient screening </a:t>
            </a:r>
            <a:r>
              <a:rPr lang="en-GB" sz="4400" b="1" kern="0" dirty="0">
                <a:solidFill>
                  <a:srgbClr val="C00000"/>
                </a:solidFill>
              </a:rPr>
              <a:t>log</a:t>
            </a:r>
            <a:endParaRPr lang="en-US" sz="4400" b="1" kern="0" dirty="0">
              <a:solidFill>
                <a:srgbClr val="C0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26972"/>
            <a:ext cx="7056784" cy="325415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 txBox="1">
            <a:spLocks/>
          </p:cNvSpPr>
          <p:nvPr/>
        </p:nvSpPr>
        <p:spPr bwMode="auto">
          <a:xfrm>
            <a:off x="287524" y="3573016"/>
            <a:ext cx="8568952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alibri" pitchFamily="34" charset="0"/>
              </a:rPr>
              <a:t>Use to document patients </a:t>
            </a:r>
            <a:r>
              <a:rPr lang="en-GB" sz="2400" dirty="0">
                <a:latin typeface="Calibri" pitchFamily="34" charset="0"/>
              </a:rPr>
              <a:t>randomised into the </a:t>
            </a:r>
            <a:r>
              <a:rPr lang="en-GB" sz="2400" dirty="0" err="1" smtClean="0">
                <a:latin typeface="Calibri" pitchFamily="34" charset="0"/>
              </a:rPr>
              <a:t>StatinWISE</a:t>
            </a:r>
            <a:r>
              <a:rPr lang="en-GB" sz="2400" dirty="0" smtClean="0">
                <a:latin typeface="Calibri" pitchFamily="34" charset="0"/>
              </a:rPr>
              <a:t> trial </a:t>
            </a:r>
          </a:p>
          <a:p>
            <a:pPr marL="342900" indent="-3429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alibri" pitchFamily="34" charset="0"/>
              </a:rPr>
              <a:t>Must be </a:t>
            </a:r>
            <a:r>
              <a:rPr lang="en-GB" sz="2400" dirty="0">
                <a:latin typeface="Calibri" pitchFamily="34" charset="0"/>
              </a:rPr>
              <a:t>updated after </a:t>
            </a:r>
            <a:r>
              <a:rPr lang="en-GB" sz="2400" dirty="0" smtClean="0">
                <a:latin typeface="Calibri" pitchFamily="34" charset="0"/>
              </a:rPr>
              <a:t>each </a:t>
            </a:r>
            <a:r>
              <a:rPr lang="en-GB" sz="2400" dirty="0">
                <a:latin typeface="Calibri" pitchFamily="34" charset="0"/>
              </a:rPr>
              <a:t>randomisation</a:t>
            </a:r>
          </a:p>
          <a:p>
            <a:pPr marL="342900" indent="-3429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itchFamily="34" charset="0"/>
              </a:rPr>
              <a:t>A patient is </a:t>
            </a:r>
            <a:r>
              <a:rPr lang="en-GB" sz="2400" dirty="0" smtClean="0">
                <a:latin typeface="Calibri" pitchFamily="34" charset="0"/>
              </a:rPr>
              <a:t>considered </a:t>
            </a:r>
            <a:r>
              <a:rPr lang="en-GB" sz="2400" dirty="0">
                <a:latin typeface="Calibri" pitchFamily="34" charset="0"/>
              </a:rPr>
              <a:t>randomised </a:t>
            </a:r>
            <a:r>
              <a:rPr lang="en-GB" sz="2400" dirty="0" smtClean="0">
                <a:latin typeface="Calibri" pitchFamily="34" charset="0"/>
              </a:rPr>
              <a:t>when </a:t>
            </a:r>
            <a:r>
              <a:rPr lang="en-GB" sz="2400" dirty="0">
                <a:latin typeface="Calibri" pitchFamily="34" charset="0"/>
              </a:rPr>
              <a:t>the </a:t>
            </a:r>
            <a:r>
              <a:rPr lang="en-GB" sz="2400" dirty="0" smtClean="0">
                <a:latin typeface="Calibri" pitchFamily="34" charset="0"/>
              </a:rPr>
              <a:t>database generates the randomisation number</a:t>
            </a:r>
            <a:endParaRPr lang="en-GB" sz="2400" dirty="0">
              <a:latin typeface="Calibri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alibri" pitchFamily="34" charset="0"/>
              </a:rPr>
              <a:t>Randomisation number is the patients Study ID for the duration of the trial</a:t>
            </a:r>
          </a:p>
          <a:p>
            <a:pPr marL="342900" indent="-3429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alibri" pitchFamily="34" charset="0"/>
              </a:rPr>
              <a:t>Randomisation Number forms part of the Treatment Pack number 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607219" y="692696"/>
            <a:ext cx="7929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2000" b="1" dirty="0">
                <a:solidFill>
                  <a:srgbClr val="000000"/>
                </a:solidFill>
                <a:latin typeface="Calibri" pitchFamily="34" charset="0"/>
              </a:rPr>
              <a:t>This log is </a:t>
            </a:r>
            <a:r>
              <a:rPr lang="en-GB" sz="2000" b="1" dirty="0">
                <a:latin typeface="Calibri" pitchFamily="34" charset="0"/>
              </a:rPr>
              <a:t>contained in </a:t>
            </a:r>
            <a:r>
              <a:rPr lang="en-GB" sz="2000" b="1" dirty="0" smtClean="0">
                <a:latin typeface="Calibri" pitchFamily="34" charset="0"/>
              </a:rPr>
              <a:t>section 14 Patient </a:t>
            </a: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</a:rPr>
              <a:t>Entry of the ISF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8025"/>
            <a:ext cx="9144000" cy="646331"/>
          </a:xfrm>
          <a:prstGeom prst="rect">
            <a:avLst/>
          </a:prstGeom>
          <a:noFill/>
          <a:ln w="6350">
            <a:noFill/>
          </a:ln>
          <a:effectLst>
            <a:outerShdw blurRad="50800" dist="50800" dir="5400000" sx="97000" sy="97000" algn="ctr" rotWithShape="0">
              <a:srgbClr val="000000">
                <a:alpha val="9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600" b="1" kern="0" dirty="0">
                <a:solidFill>
                  <a:srgbClr val="C00000"/>
                </a:solidFill>
              </a:rPr>
              <a:t>Randomisation log</a:t>
            </a:r>
            <a:endParaRPr lang="en-US" sz="3600" b="1" kern="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5"/>
          <a:stretch/>
        </p:blipFill>
        <p:spPr>
          <a:xfrm>
            <a:off x="683568" y="1124745"/>
            <a:ext cx="7848872" cy="222805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607219" y="852488"/>
            <a:ext cx="7929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2000" b="1" dirty="0">
                <a:solidFill>
                  <a:srgbClr val="000000"/>
                </a:solidFill>
                <a:latin typeface="Calibri" pitchFamily="34" charset="0"/>
              </a:rPr>
              <a:t>This log is </a:t>
            </a:r>
            <a:r>
              <a:rPr lang="en-GB" sz="2000" b="1" dirty="0">
                <a:latin typeface="Calibri" pitchFamily="34" charset="0"/>
              </a:rPr>
              <a:t>contained in </a:t>
            </a:r>
            <a:r>
              <a:rPr lang="en-GB" sz="2000" b="1" dirty="0" smtClean="0">
                <a:latin typeface="Calibri" pitchFamily="34" charset="0"/>
              </a:rPr>
              <a:t>section 12 Trial </a:t>
            </a: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</a:rPr>
              <a:t>Monitoring of the ISF</a:t>
            </a:r>
            <a:endParaRPr lang="en-GB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683568" y="4365104"/>
            <a:ext cx="7776864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alibri" pitchFamily="34" charset="0"/>
              </a:rPr>
              <a:t>Update every </a:t>
            </a:r>
            <a:r>
              <a:rPr lang="en-GB" sz="2400" dirty="0">
                <a:latin typeface="Calibri" pitchFamily="34" charset="0"/>
              </a:rPr>
              <a:t>time there is a trial related visit to your site </a:t>
            </a:r>
            <a:r>
              <a:rPr lang="en-GB" sz="2400" dirty="0" smtClean="0">
                <a:latin typeface="Calibri" pitchFamily="34" charset="0"/>
              </a:rPr>
              <a:t>i.e. CTU representative or regulatory body</a:t>
            </a:r>
          </a:p>
          <a:p>
            <a:pPr marL="342900" indent="-342900" algn="just">
              <a:lnSpc>
                <a:spcPts val="3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alibri" pitchFamily="34" charset="0"/>
              </a:rPr>
              <a:t>The reason for the visit might be site training, planned monitoring visit, triggered monitoring visit, Sponsor or regulatory audit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8025"/>
            <a:ext cx="9144000" cy="646331"/>
          </a:xfrm>
          <a:prstGeom prst="rect">
            <a:avLst/>
          </a:prstGeom>
          <a:noFill/>
          <a:ln w="6350">
            <a:noFill/>
          </a:ln>
          <a:effectLst>
            <a:outerShdw blurRad="50800" dist="50800" dir="5400000" sx="97000" sy="97000" algn="ctr" rotWithShape="0">
              <a:srgbClr val="000000">
                <a:alpha val="9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600" b="1" kern="0" dirty="0">
                <a:solidFill>
                  <a:srgbClr val="C00000"/>
                </a:solidFill>
              </a:rPr>
              <a:t>Site visit log</a:t>
            </a:r>
            <a:endParaRPr lang="en-US" sz="3600" b="1" kern="0" dirty="0">
              <a:solidFill>
                <a:srgbClr val="C0000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t="9094" r="2552"/>
          <a:stretch/>
        </p:blipFill>
        <p:spPr>
          <a:xfrm>
            <a:off x="1187624" y="1412776"/>
            <a:ext cx="6696744" cy="246932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683568" y="836712"/>
            <a:ext cx="7929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</a:rPr>
              <a:t>This log is </a:t>
            </a:r>
            <a:r>
              <a:rPr lang="en-GB" sz="2000" b="1" dirty="0" smtClean="0">
                <a:latin typeface="Calibri" pitchFamily="34" charset="0"/>
              </a:rPr>
              <a:t>contained in section 18 Reports</a:t>
            </a:r>
            <a:endParaRPr lang="en-GB" sz="2000" b="1" dirty="0">
              <a:latin typeface="Calibri" pitchFamily="34" charset="0"/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467544" y="4005064"/>
            <a:ext cx="8280920" cy="232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itchFamily="34" charset="0"/>
              </a:rPr>
              <a:t>Ask the patients you have considered for </a:t>
            </a:r>
            <a:r>
              <a:rPr lang="en-GB" sz="2400" dirty="0" smtClean="0">
                <a:latin typeface="Calibri" pitchFamily="34" charset="0"/>
              </a:rPr>
              <a:t>participation if </a:t>
            </a:r>
            <a:r>
              <a:rPr lang="en-GB" sz="2400" dirty="0">
                <a:latin typeface="Calibri" pitchFamily="34" charset="0"/>
              </a:rPr>
              <a:t>they </a:t>
            </a:r>
            <a:r>
              <a:rPr lang="en-GB" sz="2400" dirty="0" smtClean="0">
                <a:latin typeface="Calibri" pitchFamily="34" charset="0"/>
              </a:rPr>
              <a:t>or their relatives wish </a:t>
            </a:r>
            <a:r>
              <a:rPr lang="en-GB" sz="2400" dirty="0">
                <a:latin typeface="Calibri" pitchFamily="34" charset="0"/>
              </a:rPr>
              <a:t>to receive a copy of the final trial </a:t>
            </a:r>
            <a:r>
              <a:rPr lang="en-GB" sz="2400" dirty="0" smtClean="0">
                <a:latin typeface="Calibri" pitchFamily="34" charset="0"/>
              </a:rPr>
              <a:t>full results </a:t>
            </a:r>
            <a:endParaRPr lang="en-GB" sz="2400" dirty="0">
              <a:latin typeface="Calibri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itchFamily="34" charset="0"/>
              </a:rPr>
              <a:t>If so, record the contact </a:t>
            </a:r>
            <a:r>
              <a:rPr lang="en-GB" sz="2400" dirty="0" smtClean="0">
                <a:latin typeface="Calibri" pitchFamily="34" charset="0"/>
              </a:rPr>
              <a:t>details on this form</a:t>
            </a:r>
            <a:endParaRPr lang="en-GB" sz="2400" dirty="0">
              <a:latin typeface="Calibri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itchFamily="34" charset="0"/>
              </a:rPr>
              <a:t>At the end of the </a:t>
            </a:r>
            <a:r>
              <a:rPr lang="en-GB" sz="2400" dirty="0" smtClean="0">
                <a:latin typeface="Calibri" pitchFamily="34" charset="0"/>
              </a:rPr>
              <a:t>trial the PI or CTU </a:t>
            </a:r>
            <a:r>
              <a:rPr lang="en-GB" sz="2400" dirty="0">
                <a:latin typeface="Calibri" pitchFamily="34" charset="0"/>
              </a:rPr>
              <a:t>will </a:t>
            </a:r>
            <a:r>
              <a:rPr lang="en-GB" sz="2400" dirty="0" smtClean="0">
                <a:latin typeface="Calibri" pitchFamily="34" charset="0"/>
              </a:rPr>
              <a:t>post </a:t>
            </a:r>
            <a:r>
              <a:rPr lang="en-GB" sz="2400" dirty="0">
                <a:latin typeface="Calibri" pitchFamily="34" charset="0"/>
              </a:rPr>
              <a:t>copies of the final report </a:t>
            </a:r>
            <a:r>
              <a:rPr lang="en-GB" sz="2400" dirty="0" smtClean="0">
                <a:latin typeface="Calibri" pitchFamily="34" charset="0"/>
              </a:rPr>
              <a:t>to the addresses entered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8025"/>
            <a:ext cx="9144000" cy="769441"/>
          </a:xfrm>
          <a:prstGeom prst="rect">
            <a:avLst/>
          </a:prstGeom>
          <a:noFill/>
          <a:ln w="6350">
            <a:noFill/>
          </a:ln>
          <a:effectLst>
            <a:outerShdw blurRad="50800" dist="50800" dir="5400000" sx="97000" sy="97000" algn="ctr" rotWithShape="0">
              <a:srgbClr val="000000">
                <a:alpha val="9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4400" b="1" kern="0" dirty="0">
                <a:solidFill>
                  <a:srgbClr val="C00000"/>
                </a:solidFill>
              </a:rPr>
              <a:t>Final study results log</a:t>
            </a:r>
            <a:endParaRPr lang="en-US" sz="4400" b="1" kern="0" dirty="0">
              <a:solidFill>
                <a:srgbClr val="C00000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57"/>
          <a:stretch/>
        </p:blipFill>
        <p:spPr>
          <a:xfrm>
            <a:off x="467544" y="1340768"/>
            <a:ext cx="8278380" cy="251665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1039</Words>
  <Application>Microsoft Office PowerPoint</Application>
  <PresentationFormat>On-screen Show (4:3)</PresentationFormat>
  <Paragraphs>146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</vt:lpstr>
      <vt:lpstr>TCC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London School of Hygiene &amp; Tropical Medicine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Nabila Youssouf</dc:creator>
  <cp:lastModifiedBy>Nabila Youssouf</cp:lastModifiedBy>
  <cp:revision>262</cp:revision>
  <cp:lastPrinted>2016-11-22T11:25:59Z</cp:lastPrinted>
  <dcterms:created xsi:type="dcterms:W3CDTF">2009-07-07T14:26:15Z</dcterms:created>
  <dcterms:modified xsi:type="dcterms:W3CDTF">2016-11-22T11:26:04Z</dcterms:modified>
</cp:coreProperties>
</file>