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6" r:id="rId3"/>
    <p:sldId id="258" r:id="rId4"/>
    <p:sldId id="323" r:id="rId5"/>
    <p:sldId id="324" r:id="rId6"/>
    <p:sldId id="300" r:id="rId7"/>
    <p:sldId id="325" r:id="rId8"/>
    <p:sldId id="326" r:id="rId9"/>
    <p:sldId id="327" r:id="rId10"/>
    <p:sldId id="329" r:id="rId11"/>
    <p:sldId id="328" r:id="rId12"/>
    <p:sldId id="303" r:id="rId13"/>
    <p:sldId id="315" r:id="rId14"/>
    <p:sldId id="330" r:id="rId15"/>
    <p:sldId id="316" r:id="rId16"/>
    <p:sldId id="312" r:id="rId17"/>
    <p:sldId id="313" r:id="rId18"/>
    <p:sldId id="322" r:id="rId19"/>
    <p:sldId id="266" r:id="rId20"/>
    <p:sldId id="317" r:id="rId21"/>
    <p:sldId id="318" r:id="rId22"/>
    <p:sldId id="276" r:id="rId23"/>
    <p:sldId id="319" r:id="rId24"/>
    <p:sldId id="320" r:id="rId25"/>
    <p:sldId id="310" r:id="rId26"/>
    <p:sldId id="281" r:id="rId27"/>
    <p:sldId id="321" r:id="rId28"/>
    <p:sldId id="282" r:id="rId2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2980" userDrawn="1">
          <p15:clr>
            <a:srgbClr val="A4A3A4"/>
          </p15:clr>
        </p15:guide>
        <p15:guide id="3" pos="3080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BF5154"/>
    <a:srgbClr val="FFE5E5"/>
    <a:srgbClr val="CCECFF"/>
    <a:srgbClr val="FFCCCC"/>
    <a:srgbClr val="8C343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89413" autoAdjust="0"/>
  </p:normalViewPr>
  <p:slideViewPr>
    <p:cSldViewPr snapToGrid="0">
      <p:cViewPr varScale="1">
        <p:scale>
          <a:sx n="105" d="100"/>
          <a:sy n="105" d="100"/>
        </p:scale>
        <p:origin x="1632" y="108"/>
      </p:cViewPr>
      <p:guideLst>
        <p:guide pos="2880"/>
        <p:guide pos="2980"/>
        <p:guide pos="30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D58DBB-2BC3-4F6D-851A-71C3C7B9B401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CDDF69BC-C027-4611-8D71-D81BE9EDF4D5}">
      <dgm:prSet phldrT="[Text]"/>
      <dgm:spPr>
        <a:xfrm>
          <a:off x="1655" y="0"/>
          <a:ext cx="2576270" cy="4351338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Search list and clinical eligibility checks</a:t>
          </a:r>
          <a:endParaRPr lang="en-GB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0998E0D-4D06-4BB2-B70F-120E995D61E3}" type="parTrans" cxnId="{86CEBB86-524E-414D-8203-36B764906B8E}">
      <dgm:prSet/>
      <dgm:spPr/>
      <dgm:t>
        <a:bodyPr/>
        <a:lstStyle/>
        <a:p>
          <a:endParaRPr lang="en-GB"/>
        </a:p>
      </dgm:t>
    </dgm:pt>
    <dgm:pt modelId="{05C00ABF-4D35-4328-A0C6-B1B2F128EE71}" type="sibTrans" cxnId="{86CEBB86-524E-414D-8203-36B764906B8E}">
      <dgm:prSet/>
      <dgm:spPr/>
      <dgm:t>
        <a:bodyPr/>
        <a:lstStyle/>
        <a:p>
          <a:endParaRPr lang="en-GB"/>
        </a:p>
      </dgm:t>
    </dgm:pt>
    <dgm:pt modelId="{AA7B21E7-F7F1-4523-A876-CF4BFFC8746B}">
      <dgm:prSet phldrT="[Text]"/>
      <dgm:spPr>
        <a:xfrm>
          <a:off x="2655214" y="0"/>
          <a:ext cx="2576270" cy="4351338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PIS posted to patients using DOCMAIL </a:t>
          </a:r>
          <a:endParaRPr lang="en-GB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6F71063-5033-4253-B814-8F070B73C746}" type="parTrans" cxnId="{D95AB351-823D-4FEF-A0B4-3828651D353E}">
      <dgm:prSet/>
      <dgm:spPr/>
      <dgm:t>
        <a:bodyPr/>
        <a:lstStyle/>
        <a:p>
          <a:endParaRPr lang="en-GB"/>
        </a:p>
      </dgm:t>
    </dgm:pt>
    <dgm:pt modelId="{107A9DB6-D6B8-4591-858E-4DFB4050A308}" type="sibTrans" cxnId="{D95AB351-823D-4FEF-A0B4-3828651D353E}">
      <dgm:prSet/>
      <dgm:spPr/>
      <dgm:t>
        <a:bodyPr/>
        <a:lstStyle/>
        <a:p>
          <a:endParaRPr lang="en-GB"/>
        </a:p>
      </dgm:t>
    </dgm:pt>
    <dgm:pt modelId="{CF2A68E0-1332-42C3-9C63-F9CFA9D1BDF7}">
      <dgm:prSet phldrT="[Text]"/>
      <dgm:spPr>
        <a:xfrm>
          <a:off x="5308773" y="0"/>
          <a:ext cx="2576270" cy="4351338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GB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Interested patients contact Research Nurse to book Baseline visit</a:t>
          </a:r>
          <a:endParaRPr lang="en-GB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109345E-AF56-439B-883D-D5D1739E7A51}" type="parTrans" cxnId="{5165C073-F4FB-4B4F-AE2F-A3F586EE6F1B}">
      <dgm:prSet/>
      <dgm:spPr/>
      <dgm:t>
        <a:bodyPr/>
        <a:lstStyle/>
        <a:p>
          <a:endParaRPr lang="en-GB"/>
        </a:p>
      </dgm:t>
    </dgm:pt>
    <dgm:pt modelId="{E7C63A3D-9D36-4DAD-B31F-2C390DF6B06A}" type="sibTrans" cxnId="{5165C073-F4FB-4B4F-AE2F-A3F586EE6F1B}">
      <dgm:prSet/>
      <dgm:spPr/>
      <dgm:t>
        <a:bodyPr/>
        <a:lstStyle/>
        <a:p>
          <a:endParaRPr lang="en-GB"/>
        </a:p>
      </dgm:t>
    </dgm:pt>
    <dgm:pt modelId="{51352BBE-1537-4D4C-B807-F1E16E8FC231}" type="pres">
      <dgm:prSet presAssocID="{22D58DBB-2BC3-4F6D-851A-71C3C7B9B401}" presName="Name0" presStyleCnt="0">
        <dgm:presLayoutVars>
          <dgm:dir/>
          <dgm:resizeHandles val="exact"/>
        </dgm:presLayoutVars>
      </dgm:prSet>
      <dgm:spPr/>
    </dgm:pt>
    <dgm:pt modelId="{9F441D9B-5272-4300-A676-2D40C5488385}" type="pres">
      <dgm:prSet presAssocID="{22D58DBB-2BC3-4F6D-851A-71C3C7B9B401}" presName="fgShape" presStyleLbl="fgShp" presStyleIdx="0" presStyleCnt="1"/>
      <dgm:spPr>
        <a:xfrm>
          <a:off x="315467" y="3481070"/>
          <a:ext cx="7255764" cy="652700"/>
        </a:xfrm>
        <a:prstGeom prst="leftRightArrow">
          <a:avLst/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2CE3AB5C-3D98-4B80-A137-18F749AAD141}" type="pres">
      <dgm:prSet presAssocID="{22D58DBB-2BC3-4F6D-851A-71C3C7B9B401}" presName="linComp" presStyleCnt="0"/>
      <dgm:spPr/>
    </dgm:pt>
    <dgm:pt modelId="{CAB048D7-7F92-450F-9E5A-4FA9E5B71587}" type="pres">
      <dgm:prSet presAssocID="{CDDF69BC-C027-4611-8D71-D81BE9EDF4D5}" presName="compNode" presStyleCnt="0"/>
      <dgm:spPr/>
    </dgm:pt>
    <dgm:pt modelId="{2FC5ED70-E289-4C16-ADC2-954FB754358C}" type="pres">
      <dgm:prSet presAssocID="{CDDF69BC-C027-4611-8D71-D81BE9EDF4D5}" presName="bkgdShape" presStyleLbl="node1" presStyleIdx="0" presStyleCnt="3"/>
      <dgm:spPr/>
      <dgm:t>
        <a:bodyPr/>
        <a:lstStyle/>
        <a:p>
          <a:endParaRPr lang="en-GB"/>
        </a:p>
      </dgm:t>
    </dgm:pt>
    <dgm:pt modelId="{2F01C66E-06D1-4C08-A048-5AAA2C6D83B2}" type="pres">
      <dgm:prSet presAssocID="{CDDF69BC-C027-4611-8D71-D81BE9EDF4D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E22919-AEED-4693-839F-4A99780FD033}" type="pres">
      <dgm:prSet presAssocID="{CDDF69BC-C027-4611-8D71-D81BE9EDF4D5}" presName="invisiNode" presStyleLbl="node1" presStyleIdx="0" presStyleCnt="3"/>
      <dgm:spPr/>
    </dgm:pt>
    <dgm:pt modelId="{173CA0D7-5678-4BBC-A021-701F6684D2DC}" type="pres">
      <dgm:prSet presAssocID="{CDDF69BC-C027-4611-8D71-D81BE9EDF4D5}" presName="imagNode" presStyleLbl="fgImgPlace1" presStyleIdx="0" presStyleCnt="3"/>
      <dgm:spPr>
        <a:xfrm>
          <a:off x="565293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GB"/>
        </a:p>
      </dgm:t>
    </dgm:pt>
    <dgm:pt modelId="{C8496310-D471-4D41-86E0-9850733FE130}" type="pres">
      <dgm:prSet presAssocID="{05C00ABF-4D35-4328-A0C6-B1B2F128EE71}" presName="sibTrans" presStyleLbl="sibTrans2D1" presStyleIdx="0" presStyleCnt="0"/>
      <dgm:spPr/>
      <dgm:t>
        <a:bodyPr/>
        <a:lstStyle/>
        <a:p>
          <a:endParaRPr lang="en-GB"/>
        </a:p>
      </dgm:t>
    </dgm:pt>
    <dgm:pt modelId="{D6027DCE-0348-46F2-8272-685B91FB5253}" type="pres">
      <dgm:prSet presAssocID="{AA7B21E7-F7F1-4523-A876-CF4BFFC8746B}" presName="compNode" presStyleCnt="0"/>
      <dgm:spPr/>
    </dgm:pt>
    <dgm:pt modelId="{B6369478-C10F-4EF9-9006-3BFEA645DC61}" type="pres">
      <dgm:prSet presAssocID="{AA7B21E7-F7F1-4523-A876-CF4BFFC8746B}" presName="bkgdShape" presStyleLbl="node1" presStyleIdx="1" presStyleCnt="3"/>
      <dgm:spPr/>
      <dgm:t>
        <a:bodyPr/>
        <a:lstStyle/>
        <a:p>
          <a:endParaRPr lang="en-GB"/>
        </a:p>
      </dgm:t>
    </dgm:pt>
    <dgm:pt modelId="{A5A4DCA4-C2BF-4939-95C1-A0351DA471A9}" type="pres">
      <dgm:prSet presAssocID="{AA7B21E7-F7F1-4523-A876-CF4BFFC8746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80A582-0E23-4982-81C3-5C34FEAD76CA}" type="pres">
      <dgm:prSet presAssocID="{AA7B21E7-F7F1-4523-A876-CF4BFFC8746B}" presName="invisiNode" presStyleLbl="node1" presStyleIdx="1" presStyleCnt="3"/>
      <dgm:spPr/>
    </dgm:pt>
    <dgm:pt modelId="{9CFE0BF2-661A-4292-B88B-639E858613CB}" type="pres">
      <dgm:prSet presAssocID="{AA7B21E7-F7F1-4523-A876-CF4BFFC8746B}" presName="imagNode" presStyleLbl="fgImgPlace1" presStyleIdx="1" presStyleCnt="3"/>
      <dgm:spPr>
        <a:xfrm>
          <a:off x="3218852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EB3B52D-A5D6-4A8A-BE53-5E72AAF8442F}" type="pres">
      <dgm:prSet presAssocID="{107A9DB6-D6B8-4591-858E-4DFB4050A308}" presName="sibTrans" presStyleLbl="sibTrans2D1" presStyleIdx="0" presStyleCnt="0"/>
      <dgm:spPr/>
      <dgm:t>
        <a:bodyPr/>
        <a:lstStyle/>
        <a:p>
          <a:endParaRPr lang="en-GB"/>
        </a:p>
      </dgm:t>
    </dgm:pt>
    <dgm:pt modelId="{C4D2A9CB-B0BA-43A7-8586-729B89E3619B}" type="pres">
      <dgm:prSet presAssocID="{CF2A68E0-1332-42C3-9C63-F9CFA9D1BDF7}" presName="compNode" presStyleCnt="0"/>
      <dgm:spPr/>
    </dgm:pt>
    <dgm:pt modelId="{3DB87659-5DF1-4ADF-BA1C-EF1998F4D46D}" type="pres">
      <dgm:prSet presAssocID="{CF2A68E0-1332-42C3-9C63-F9CFA9D1BDF7}" presName="bkgdShape" presStyleLbl="node1" presStyleIdx="2" presStyleCnt="3"/>
      <dgm:spPr/>
      <dgm:t>
        <a:bodyPr/>
        <a:lstStyle/>
        <a:p>
          <a:endParaRPr lang="en-GB"/>
        </a:p>
      </dgm:t>
    </dgm:pt>
    <dgm:pt modelId="{E9D56CE6-F017-4CF5-A4AC-DAB324FBBAFA}" type="pres">
      <dgm:prSet presAssocID="{CF2A68E0-1332-42C3-9C63-F9CFA9D1BDF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253BD2-FDA7-4C5D-88D4-136C2D5A6340}" type="pres">
      <dgm:prSet presAssocID="{CF2A68E0-1332-42C3-9C63-F9CFA9D1BDF7}" presName="invisiNode" presStyleLbl="node1" presStyleIdx="2" presStyleCnt="3"/>
      <dgm:spPr/>
    </dgm:pt>
    <dgm:pt modelId="{F5B7283F-C1AF-4A38-8DD9-C7F27A126AD4}" type="pres">
      <dgm:prSet presAssocID="{CF2A68E0-1332-42C3-9C63-F9CFA9D1BDF7}" presName="imagNode" presStyleLbl="fgImgPlace1" presStyleIdx="2" presStyleCnt="3"/>
      <dgm:spPr>
        <a:xfrm>
          <a:off x="5872410" y="261080"/>
          <a:ext cx="1448995" cy="1448995"/>
        </a:xfrm>
        <a:prstGeom prst="ellipse">
          <a:avLst/>
        </a:prstGeom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GB"/>
        </a:p>
      </dgm:t>
    </dgm:pt>
  </dgm:ptLst>
  <dgm:cxnLst>
    <dgm:cxn modelId="{F429BC64-3711-4C18-B806-053FCA4C3FBA}" type="presOf" srcId="{CDDF69BC-C027-4611-8D71-D81BE9EDF4D5}" destId="{2F01C66E-06D1-4C08-A048-5AAA2C6D83B2}" srcOrd="1" destOrd="0" presId="urn:microsoft.com/office/officeart/2005/8/layout/hList7"/>
    <dgm:cxn modelId="{8B1C9158-D831-46CC-9F2A-582F278B1029}" type="presOf" srcId="{AA7B21E7-F7F1-4523-A876-CF4BFFC8746B}" destId="{B6369478-C10F-4EF9-9006-3BFEA645DC61}" srcOrd="0" destOrd="0" presId="urn:microsoft.com/office/officeart/2005/8/layout/hList7"/>
    <dgm:cxn modelId="{E609CC41-8789-49D5-96E2-5D524B1D0B28}" type="presOf" srcId="{CDDF69BC-C027-4611-8D71-D81BE9EDF4D5}" destId="{2FC5ED70-E289-4C16-ADC2-954FB754358C}" srcOrd="0" destOrd="0" presId="urn:microsoft.com/office/officeart/2005/8/layout/hList7"/>
    <dgm:cxn modelId="{5165C073-F4FB-4B4F-AE2F-A3F586EE6F1B}" srcId="{22D58DBB-2BC3-4F6D-851A-71C3C7B9B401}" destId="{CF2A68E0-1332-42C3-9C63-F9CFA9D1BDF7}" srcOrd="2" destOrd="0" parTransId="{9109345E-AF56-439B-883D-D5D1739E7A51}" sibTransId="{E7C63A3D-9D36-4DAD-B31F-2C390DF6B06A}"/>
    <dgm:cxn modelId="{646370CB-E463-4E3F-B85A-1EAB86FDF26E}" type="presOf" srcId="{05C00ABF-4D35-4328-A0C6-B1B2F128EE71}" destId="{C8496310-D471-4D41-86E0-9850733FE130}" srcOrd="0" destOrd="0" presId="urn:microsoft.com/office/officeart/2005/8/layout/hList7"/>
    <dgm:cxn modelId="{4CC11669-43FD-4056-98DE-1130E7370973}" type="presOf" srcId="{CF2A68E0-1332-42C3-9C63-F9CFA9D1BDF7}" destId="{3DB87659-5DF1-4ADF-BA1C-EF1998F4D46D}" srcOrd="0" destOrd="0" presId="urn:microsoft.com/office/officeart/2005/8/layout/hList7"/>
    <dgm:cxn modelId="{F5497068-859C-499D-8836-AEAF123712ED}" type="presOf" srcId="{22D58DBB-2BC3-4F6D-851A-71C3C7B9B401}" destId="{51352BBE-1537-4D4C-B807-F1E16E8FC231}" srcOrd="0" destOrd="0" presId="urn:microsoft.com/office/officeart/2005/8/layout/hList7"/>
    <dgm:cxn modelId="{D95AB351-823D-4FEF-A0B4-3828651D353E}" srcId="{22D58DBB-2BC3-4F6D-851A-71C3C7B9B401}" destId="{AA7B21E7-F7F1-4523-A876-CF4BFFC8746B}" srcOrd="1" destOrd="0" parTransId="{A6F71063-5033-4253-B814-8F070B73C746}" sibTransId="{107A9DB6-D6B8-4591-858E-4DFB4050A308}"/>
    <dgm:cxn modelId="{86CEBB86-524E-414D-8203-36B764906B8E}" srcId="{22D58DBB-2BC3-4F6D-851A-71C3C7B9B401}" destId="{CDDF69BC-C027-4611-8D71-D81BE9EDF4D5}" srcOrd="0" destOrd="0" parTransId="{70998E0D-4D06-4BB2-B70F-120E995D61E3}" sibTransId="{05C00ABF-4D35-4328-A0C6-B1B2F128EE71}"/>
    <dgm:cxn modelId="{7D34E3C8-E2A9-4E20-98E4-F5FD18D87C96}" type="presOf" srcId="{107A9DB6-D6B8-4591-858E-4DFB4050A308}" destId="{8EB3B52D-A5D6-4A8A-BE53-5E72AAF8442F}" srcOrd="0" destOrd="0" presId="urn:microsoft.com/office/officeart/2005/8/layout/hList7"/>
    <dgm:cxn modelId="{E3715468-FB18-4643-9E9B-7E61A370AED8}" type="presOf" srcId="{AA7B21E7-F7F1-4523-A876-CF4BFFC8746B}" destId="{A5A4DCA4-C2BF-4939-95C1-A0351DA471A9}" srcOrd="1" destOrd="0" presId="urn:microsoft.com/office/officeart/2005/8/layout/hList7"/>
    <dgm:cxn modelId="{05D895F5-10C6-4420-ABF3-486BDD01FC18}" type="presOf" srcId="{CF2A68E0-1332-42C3-9C63-F9CFA9D1BDF7}" destId="{E9D56CE6-F017-4CF5-A4AC-DAB324FBBAFA}" srcOrd="1" destOrd="0" presId="urn:microsoft.com/office/officeart/2005/8/layout/hList7"/>
    <dgm:cxn modelId="{3E882EEA-E28E-4555-BB93-90EF7699AC9C}" type="presParOf" srcId="{51352BBE-1537-4D4C-B807-F1E16E8FC231}" destId="{9F441D9B-5272-4300-A676-2D40C5488385}" srcOrd="0" destOrd="0" presId="urn:microsoft.com/office/officeart/2005/8/layout/hList7"/>
    <dgm:cxn modelId="{F80471FE-99AD-40A3-B2F1-255ADB34BB9E}" type="presParOf" srcId="{51352BBE-1537-4D4C-B807-F1E16E8FC231}" destId="{2CE3AB5C-3D98-4B80-A137-18F749AAD141}" srcOrd="1" destOrd="0" presId="urn:microsoft.com/office/officeart/2005/8/layout/hList7"/>
    <dgm:cxn modelId="{6EF6F9B3-3457-4007-A9CD-6B570781524D}" type="presParOf" srcId="{2CE3AB5C-3D98-4B80-A137-18F749AAD141}" destId="{CAB048D7-7F92-450F-9E5A-4FA9E5B71587}" srcOrd="0" destOrd="0" presId="urn:microsoft.com/office/officeart/2005/8/layout/hList7"/>
    <dgm:cxn modelId="{5F425F8A-2C14-42C8-BE68-8DC43F625C5E}" type="presParOf" srcId="{CAB048D7-7F92-450F-9E5A-4FA9E5B71587}" destId="{2FC5ED70-E289-4C16-ADC2-954FB754358C}" srcOrd="0" destOrd="0" presId="urn:microsoft.com/office/officeart/2005/8/layout/hList7"/>
    <dgm:cxn modelId="{4C783A16-168D-4803-9A49-45EA06C6536F}" type="presParOf" srcId="{CAB048D7-7F92-450F-9E5A-4FA9E5B71587}" destId="{2F01C66E-06D1-4C08-A048-5AAA2C6D83B2}" srcOrd="1" destOrd="0" presId="urn:microsoft.com/office/officeart/2005/8/layout/hList7"/>
    <dgm:cxn modelId="{DA1D3FF1-3893-4A42-BC52-C0EE3309508B}" type="presParOf" srcId="{CAB048D7-7F92-450F-9E5A-4FA9E5B71587}" destId="{FDE22919-AEED-4693-839F-4A99780FD033}" srcOrd="2" destOrd="0" presId="urn:microsoft.com/office/officeart/2005/8/layout/hList7"/>
    <dgm:cxn modelId="{71ACBCF7-2DDF-4C80-B77D-676156DB031A}" type="presParOf" srcId="{CAB048D7-7F92-450F-9E5A-4FA9E5B71587}" destId="{173CA0D7-5678-4BBC-A021-701F6684D2DC}" srcOrd="3" destOrd="0" presId="urn:microsoft.com/office/officeart/2005/8/layout/hList7"/>
    <dgm:cxn modelId="{68748658-D537-4133-B1B3-A16A1F6E59B8}" type="presParOf" srcId="{2CE3AB5C-3D98-4B80-A137-18F749AAD141}" destId="{C8496310-D471-4D41-86E0-9850733FE130}" srcOrd="1" destOrd="0" presId="urn:microsoft.com/office/officeart/2005/8/layout/hList7"/>
    <dgm:cxn modelId="{892D1E7E-0449-4DDD-AA0F-E5581E902D3A}" type="presParOf" srcId="{2CE3AB5C-3D98-4B80-A137-18F749AAD141}" destId="{D6027DCE-0348-46F2-8272-685B91FB5253}" srcOrd="2" destOrd="0" presId="urn:microsoft.com/office/officeart/2005/8/layout/hList7"/>
    <dgm:cxn modelId="{0ECA3351-5979-487C-BCB3-C16B272954B1}" type="presParOf" srcId="{D6027DCE-0348-46F2-8272-685B91FB5253}" destId="{B6369478-C10F-4EF9-9006-3BFEA645DC61}" srcOrd="0" destOrd="0" presId="urn:microsoft.com/office/officeart/2005/8/layout/hList7"/>
    <dgm:cxn modelId="{9F97A3A1-E0C8-4D4D-824E-2D732A2CCF28}" type="presParOf" srcId="{D6027DCE-0348-46F2-8272-685B91FB5253}" destId="{A5A4DCA4-C2BF-4939-95C1-A0351DA471A9}" srcOrd="1" destOrd="0" presId="urn:microsoft.com/office/officeart/2005/8/layout/hList7"/>
    <dgm:cxn modelId="{91F50365-188E-484E-86AD-D5C838479F12}" type="presParOf" srcId="{D6027DCE-0348-46F2-8272-685B91FB5253}" destId="{2E80A582-0E23-4982-81C3-5C34FEAD76CA}" srcOrd="2" destOrd="0" presId="urn:microsoft.com/office/officeart/2005/8/layout/hList7"/>
    <dgm:cxn modelId="{E7D13107-1C26-45F6-A4E4-EA335383EEAD}" type="presParOf" srcId="{D6027DCE-0348-46F2-8272-685B91FB5253}" destId="{9CFE0BF2-661A-4292-B88B-639E858613CB}" srcOrd="3" destOrd="0" presId="urn:microsoft.com/office/officeart/2005/8/layout/hList7"/>
    <dgm:cxn modelId="{0DEF034A-A1AF-4814-8DC2-64A3FE843DA2}" type="presParOf" srcId="{2CE3AB5C-3D98-4B80-A137-18F749AAD141}" destId="{8EB3B52D-A5D6-4A8A-BE53-5E72AAF8442F}" srcOrd="3" destOrd="0" presId="urn:microsoft.com/office/officeart/2005/8/layout/hList7"/>
    <dgm:cxn modelId="{C4DF0640-9263-40FD-A32F-F16B109504BD}" type="presParOf" srcId="{2CE3AB5C-3D98-4B80-A137-18F749AAD141}" destId="{C4D2A9CB-B0BA-43A7-8586-729B89E3619B}" srcOrd="4" destOrd="0" presId="urn:microsoft.com/office/officeart/2005/8/layout/hList7"/>
    <dgm:cxn modelId="{36294C1F-F684-4982-82A9-87607D75CF5D}" type="presParOf" srcId="{C4D2A9CB-B0BA-43A7-8586-729B89E3619B}" destId="{3DB87659-5DF1-4ADF-BA1C-EF1998F4D46D}" srcOrd="0" destOrd="0" presId="urn:microsoft.com/office/officeart/2005/8/layout/hList7"/>
    <dgm:cxn modelId="{6DDA880C-1CFA-43E1-B11D-9D3C17A1D254}" type="presParOf" srcId="{C4D2A9CB-B0BA-43A7-8586-729B89E3619B}" destId="{E9D56CE6-F017-4CF5-A4AC-DAB324FBBAFA}" srcOrd="1" destOrd="0" presId="urn:microsoft.com/office/officeart/2005/8/layout/hList7"/>
    <dgm:cxn modelId="{045EAFD8-99AB-4619-8955-6390264E3384}" type="presParOf" srcId="{C4D2A9CB-B0BA-43A7-8586-729B89E3619B}" destId="{94253BD2-FDA7-4C5D-88D4-136C2D5A6340}" srcOrd="2" destOrd="0" presId="urn:microsoft.com/office/officeart/2005/8/layout/hList7"/>
    <dgm:cxn modelId="{8DA63802-5A99-461C-B16D-6872528364A6}" type="presParOf" srcId="{C4D2A9CB-B0BA-43A7-8586-729B89E3619B}" destId="{F5B7283F-C1AF-4A38-8DD9-C7F27A126AD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5F9801-7810-43C9-B53A-BC82685D28CE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D2BF3B3C-D0ED-4719-9758-2F2F1E8A4608}">
      <dgm:prSet phldrT="[Text]"/>
      <dgm:spPr/>
      <dgm:t>
        <a:bodyPr/>
        <a:lstStyle/>
        <a:p>
          <a:r>
            <a:rPr lang="en-GB" dirty="0" smtClean="0"/>
            <a:t>Individual results disclosed to GP/Research Nurse and Patient (by phone or in person)</a:t>
          </a:r>
          <a:endParaRPr lang="en-GB" dirty="0"/>
        </a:p>
      </dgm:t>
    </dgm:pt>
    <dgm:pt modelId="{6D369C28-C823-4547-BEA0-1F4BF1B69962}" type="parTrans" cxnId="{06938900-C178-409D-B9FA-1E849311DFD8}">
      <dgm:prSet/>
      <dgm:spPr/>
      <dgm:t>
        <a:bodyPr/>
        <a:lstStyle/>
        <a:p>
          <a:endParaRPr lang="en-GB"/>
        </a:p>
      </dgm:t>
    </dgm:pt>
    <dgm:pt modelId="{48DBEBD9-C9A3-45FB-BB31-9B8B7C3D5BFE}" type="sibTrans" cxnId="{06938900-C178-409D-B9FA-1E849311DFD8}">
      <dgm:prSet/>
      <dgm:spPr/>
      <dgm:t>
        <a:bodyPr/>
        <a:lstStyle/>
        <a:p>
          <a:endParaRPr lang="en-GB"/>
        </a:p>
      </dgm:t>
    </dgm:pt>
    <dgm:pt modelId="{787EBE14-E08D-45BF-8FBF-40F527C612BC}">
      <dgm:prSet/>
      <dgm:spPr/>
      <dgm:t>
        <a:bodyPr/>
        <a:lstStyle/>
        <a:p>
          <a:r>
            <a:rPr lang="en-GB" dirty="0" smtClean="0"/>
            <a:t>Decision taken on ongoing statin therapy</a:t>
          </a:r>
          <a:endParaRPr lang="en-GB" dirty="0"/>
        </a:p>
      </dgm:t>
    </dgm:pt>
    <dgm:pt modelId="{2F0DABC4-99AC-484C-8350-BC6FFEBCBC64}" type="parTrans" cxnId="{FE14A0CD-4B24-4638-99B5-C00C5368D02B}">
      <dgm:prSet/>
      <dgm:spPr/>
      <dgm:t>
        <a:bodyPr/>
        <a:lstStyle/>
        <a:p>
          <a:endParaRPr lang="en-GB"/>
        </a:p>
      </dgm:t>
    </dgm:pt>
    <dgm:pt modelId="{A683D46E-414A-4B47-BCA8-F90F684C96C0}" type="sibTrans" cxnId="{FE14A0CD-4B24-4638-99B5-C00C5368D02B}">
      <dgm:prSet/>
      <dgm:spPr/>
      <dgm:t>
        <a:bodyPr/>
        <a:lstStyle/>
        <a:p>
          <a:endParaRPr lang="en-GB"/>
        </a:p>
      </dgm:t>
    </dgm:pt>
    <dgm:pt modelId="{44F7F0E1-799D-49D8-8213-C45CAD633A8F}">
      <dgm:prSet/>
      <dgm:spPr/>
      <dgm:t>
        <a:bodyPr/>
        <a:lstStyle/>
        <a:p>
          <a:r>
            <a:rPr lang="en-GB" dirty="0" smtClean="0"/>
            <a:t>End of Trial form is completed online by GP/Nurse </a:t>
          </a:r>
          <a:endParaRPr lang="en-GB" dirty="0"/>
        </a:p>
      </dgm:t>
    </dgm:pt>
    <dgm:pt modelId="{994EC6F4-65D0-4601-B929-0914F3877016}" type="parTrans" cxnId="{3929B34A-970B-465A-82CD-248BA7A3A0E6}">
      <dgm:prSet/>
      <dgm:spPr/>
      <dgm:t>
        <a:bodyPr/>
        <a:lstStyle/>
        <a:p>
          <a:endParaRPr lang="en-GB"/>
        </a:p>
      </dgm:t>
    </dgm:pt>
    <dgm:pt modelId="{11A36BC2-E8F7-4722-A9B4-5D92D18C6EA9}" type="sibTrans" cxnId="{3929B34A-970B-465A-82CD-248BA7A3A0E6}">
      <dgm:prSet/>
      <dgm:spPr/>
      <dgm:t>
        <a:bodyPr/>
        <a:lstStyle/>
        <a:p>
          <a:endParaRPr lang="en-GB"/>
        </a:p>
      </dgm:t>
    </dgm:pt>
    <dgm:pt modelId="{3CDA9680-EDEC-4717-B7FB-03BF1DA076D0}" type="pres">
      <dgm:prSet presAssocID="{CD5F9801-7810-43C9-B53A-BC82685D28CE}" presName="Name0" presStyleCnt="0">
        <dgm:presLayoutVars>
          <dgm:dir/>
          <dgm:resizeHandles val="exact"/>
        </dgm:presLayoutVars>
      </dgm:prSet>
      <dgm:spPr/>
    </dgm:pt>
    <dgm:pt modelId="{C45339E1-A7EE-42B3-9A62-555742CB390E}" type="pres">
      <dgm:prSet presAssocID="{CD5F9801-7810-43C9-B53A-BC82685D28CE}" presName="fgShape" presStyleLbl="fgShp" presStyleIdx="0" presStyleCnt="1"/>
      <dgm:spPr/>
    </dgm:pt>
    <dgm:pt modelId="{1A9F7AF2-97C0-42A8-BF08-84B811C5981A}" type="pres">
      <dgm:prSet presAssocID="{CD5F9801-7810-43C9-B53A-BC82685D28CE}" presName="linComp" presStyleCnt="0"/>
      <dgm:spPr/>
    </dgm:pt>
    <dgm:pt modelId="{AC2DDCB1-1B49-4890-8052-DBFEB4B388EC}" type="pres">
      <dgm:prSet presAssocID="{D2BF3B3C-D0ED-4719-9758-2F2F1E8A4608}" presName="compNode" presStyleCnt="0"/>
      <dgm:spPr/>
    </dgm:pt>
    <dgm:pt modelId="{4A977830-9D68-4CDC-A331-C1C6D0E2DC6D}" type="pres">
      <dgm:prSet presAssocID="{D2BF3B3C-D0ED-4719-9758-2F2F1E8A4608}" presName="bkgdShape" presStyleLbl="node1" presStyleIdx="0" presStyleCnt="3"/>
      <dgm:spPr/>
      <dgm:t>
        <a:bodyPr/>
        <a:lstStyle/>
        <a:p>
          <a:endParaRPr lang="en-GB"/>
        </a:p>
      </dgm:t>
    </dgm:pt>
    <dgm:pt modelId="{8A727633-6747-474D-81EA-D63641AF5E1B}" type="pres">
      <dgm:prSet presAssocID="{D2BF3B3C-D0ED-4719-9758-2F2F1E8A460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A92214-05D4-413F-B613-3DA3EF2149BF}" type="pres">
      <dgm:prSet presAssocID="{D2BF3B3C-D0ED-4719-9758-2F2F1E8A4608}" presName="invisiNode" presStyleLbl="node1" presStyleIdx="0" presStyleCnt="3"/>
      <dgm:spPr/>
    </dgm:pt>
    <dgm:pt modelId="{CEC2EEC6-08C3-4DF6-A188-EF025C4FFD68}" type="pres">
      <dgm:prSet presAssocID="{D2BF3B3C-D0ED-4719-9758-2F2F1E8A4608}" presName="imagNode" presStyleLbl="fgImgPlace1" presStyleIdx="0" presStyleCnt="3" custLinFactNeighborX="63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9656FD4-47DD-4E38-9981-76E703A6E108}" type="pres">
      <dgm:prSet presAssocID="{48DBEBD9-C9A3-45FB-BB31-9B8B7C3D5BFE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2522191-8C81-4B9D-873B-70CA56EBFA8F}" type="pres">
      <dgm:prSet presAssocID="{787EBE14-E08D-45BF-8FBF-40F527C612BC}" presName="compNode" presStyleCnt="0"/>
      <dgm:spPr/>
    </dgm:pt>
    <dgm:pt modelId="{D4D43140-BFCC-4806-A6E6-D2329CE21901}" type="pres">
      <dgm:prSet presAssocID="{787EBE14-E08D-45BF-8FBF-40F527C612BC}" presName="bkgdShape" presStyleLbl="node1" presStyleIdx="1" presStyleCnt="3"/>
      <dgm:spPr/>
      <dgm:t>
        <a:bodyPr/>
        <a:lstStyle/>
        <a:p>
          <a:endParaRPr lang="en-GB"/>
        </a:p>
      </dgm:t>
    </dgm:pt>
    <dgm:pt modelId="{3FB07238-C4C7-49E2-B177-EAA51061BEEC}" type="pres">
      <dgm:prSet presAssocID="{787EBE14-E08D-45BF-8FBF-40F527C612B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CDFFE0-897D-417D-B47E-1E467E19CED0}" type="pres">
      <dgm:prSet presAssocID="{787EBE14-E08D-45BF-8FBF-40F527C612BC}" presName="invisiNode" presStyleLbl="node1" presStyleIdx="1" presStyleCnt="3"/>
      <dgm:spPr/>
    </dgm:pt>
    <dgm:pt modelId="{37F91BA5-79AD-4958-8E2E-D85F9AF070FB}" type="pres">
      <dgm:prSet presAssocID="{787EBE14-E08D-45BF-8FBF-40F527C612BC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4C53B4A-94AB-4F50-A13D-E9733DC304EB}" type="pres">
      <dgm:prSet presAssocID="{A683D46E-414A-4B47-BCA8-F90F684C96C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5F430FE-D4AB-4E4D-93AB-32F293F5EFA2}" type="pres">
      <dgm:prSet presAssocID="{44F7F0E1-799D-49D8-8213-C45CAD633A8F}" presName="compNode" presStyleCnt="0"/>
      <dgm:spPr/>
    </dgm:pt>
    <dgm:pt modelId="{90AF3DBF-2497-4913-8102-0E6E79674BA4}" type="pres">
      <dgm:prSet presAssocID="{44F7F0E1-799D-49D8-8213-C45CAD633A8F}" presName="bkgdShape" presStyleLbl="node1" presStyleIdx="2" presStyleCnt="3"/>
      <dgm:spPr/>
      <dgm:t>
        <a:bodyPr/>
        <a:lstStyle/>
        <a:p>
          <a:endParaRPr lang="en-GB"/>
        </a:p>
      </dgm:t>
    </dgm:pt>
    <dgm:pt modelId="{89093B83-3FE7-40DA-A1D3-576FE9A95FFF}" type="pres">
      <dgm:prSet presAssocID="{44F7F0E1-799D-49D8-8213-C45CAD633A8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F2C503-76D9-4260-806B-1FAE121F6BEF}" type="pres">
      <dgm:prSet presAssocID="{44F7F0E1-799D-49D8-8213-C45CAD633A8F}" presName="invisiNode" presStyleLbl="node1" presStyleIdx="2" presStyleCnt="3"/>
      <dgm:spPr/>
    </dgm:pt>
    <dgm:pt modelId="{1371153A-E0F3-43B1-8794-DA16926E0826}" type="pres">
      <dgm:prSet presAssocID="{44F7F0E1-799D-49D8-8213-C45CAD633A8F}" presName="imagNode" presStyleLbl="fgImgPlace1" presStyleIdx="2" presStyleCnt="3"/>
      <dgm:spPr/>
    </dgm:pt>
  </dgm:ptLst>
  <dgm:cxnLst>
    <dgm:cxn modelId="{9D080A2E-4818-4EE9-8A89-92D927B5537A}" type="presOf" srcId="{44F7F0E1-799D-49D8-8213-C45CAD633A8F}" destId="{90AF3DBF-2497-4913-8102-0E6E79674BA4}" srcOrd="0" destOrd="0" presId="urn:microsoft.com/office/officeart/2005/8/layout/hList7"/>
    <dgm:cxn modelId="{06938900-C178-409D-B9FA-1E849311DFD8}" srcId="{CD5F9801-7810-43C9-B53A-BC82685D28CE}" destId="{D2BF3B3C-D0ED-4719-9758-2F2F1E8A4608}" srcOrd="0" destOrd="0" parTransId="{6D369C28-C823-4547-BEA0-1F4BF1B69962}" sibTransId="{48DBEBD9-C9A3-45FB-BB31-9B8B7C3D5BFE}"/>
    <dgm:cxn modelId="{2E70BC87-3D03-4646-B8C6-BCE19A463CBF}" type="presOf" srcId="{CD5F9801-7810-43C9-B53A-BC82685D28CE}" destId="{3CDA9680-EDEC-4717-B7FB-03BF1DA076D0}" srcOrd="0" destOrd="0" presId="urn:microsoft.com/office/officeart/2005/8/layout/hList7"/>
    <dgm:cxn modelId="{98721A0C-81AF-478D-A2B1-863739314F95}" type="presOf" srcId="{787EBE14-E08D-45BF-8FBF-40F527C612BC}" destId="{3FB07238-C4C7-49E2-B177-EAA51061BEEC}" srcOrd="1" destOrd="0" presId="urn:microsoft.com/office/officeart/2005/8/layout/hList7"/>
    <dgm:cxn modelId="{5DA93FAA-EC00-41C8-AC8B-EF4346076A90}" type="presOf" srcId="{A683D46E-414A-4B47-BCA8-F90F684C96C0}" destId="{C4C53B4A-94AB-4F50-A13D-E9733DC304EB}" srcOrd="0" destOrd="0" presId="urn:microsoft.com/office/officeart/2005/8/layout/hList7"/>
    <dgm:cxn modelId="{5FBF5A48-151C-42AE-BB27-1D2A9E9C28C5}" type="presOf" srcId="{D2BF3B3C-D0ED-4719-9758-2F2F1E8A4608}" destId="{8A727633-6747-474D-81EA-D63641AF5E1B}" srcOrd="1" destOrd="0" presId="urn:microsoft.com/office/officeart/2005/8/layout/hList7"/>
    <dgm:cxn modelId="{F52CCB16-2146-4818-8329-19F332F69192}" type="presOf" srcId="{787EBE14-E08D-45BF-8FBF-40F527C612BC}" destId="{D4D43140-BFCC-4806-A6E6-D2329CE21901}" srcOrd="0" destOrd="0" presId="urn:microsoft.com/office/officeart/2005/8/layout/hList7"/>
    <dgm:cxn modelId="{3929B34A-970B-465A-82CD-248BA7A3A0E6}" srcId="{CD5F9801-7810-43C9-B53A-BC82685D28CE}" destId="{44F7F0E1-799D-49D8-8213-C45CAD633A8F}" srcOrd="2" destOrd="0" parTransId="{994EC6F4-65D0-4601-B929-0914F3877016}" sibTransId="{11A36BC2-E8F7-4722-A9B4-5D92D18C6EA9}"/>
    <dgm:cxn modelId="{B2E27E20-F068-48E7-88EF-14ECDFD10655}" type="presOf" srcId="{D2BF3B3C-D0ED-4719-9758-2F2F1E8A4608}" destId="{4A977830-9D68-4CDC-A331-C1C6D0E2DC6D}" srcOrd="0" destOrd="0" presId="urn:microsoft.com/office/officeart/2005/8/layout/hList7"/>
    <dgm:cxn modelId="{3D870E38-C186-4C3A-8246-6F13F9495809}" type="presOf" srcId="{44F7F0E1-799D-49D8-8213-C45CAD633A8F}" destId="{89093B83-3FE7-40DA-A1D3-576FE9A95FFF}" srcOrd="1" destOrd="0" presId="urn:microsoft.com/office/officeart/2005/8/layout/hList7"/>
    <dgm:cxn modelId="{3D4E88BA-0B87-48B7-A91C-F377DF4999B7}" type="presOf" srcId="{48DBEBD9-C9A3-45FB-BB31-9B8B7C3D5BFE}" destId="{99656FD4-47DD-4E38-9981-76E703A6E108}" srcOrd="0" destOrd="0" presId="urn:microsoft.com/office/officeart/2005/8/layout/hList7"/>
    <dgm:cxn modelId="{FE14A0CD-4B24-4638-99B5-C00C5368D02B}" srcId="{CD5F9801-7810-43C9-B53A-BC82685D28CE}" destId="{787EBE14-E08D-45BF-8FBF-40F527C612BC}" srcOrd="1" destOrd="0" parTransId="{2F0DABC4-99AC-484C-8350-BC6FFEBCBC64}" sibTransId="{A683D46E-414A-4B47-BCA8-F90F684C96C0}"/>
    <dgm:cxn modelId="{7A72261B-C55D-4C07-9881-6FDEBE54FBD1}" type="presParOf" srcId="{3CDA9680-EDEC-4717-B7FB-03BF1DA076D0}" destId="{C45339E1-A7EE-42B3-9A62-555742CB390E}" srcOrd="0" destOrd="0" presId="urn:microsoft.com/office/officeart/2005/8/layout/hList7"/>
    <dgm:cxn modelId="{D3B3A2EB-2C46-417B-AF05-642D81F139C0}" type="presParOf" srcId="{3CDA9680-EDEC-4717-B7FB-03BF1DA076D0}" destId="{1A9F7AF2-97C0-42A8-BF08-84B811C5981A}" srcOrd="1" destOrd="0" presId="urn:microsoft.com/office/officeart/2005/8/layout/hList7"/>
    <dgm:cxn modelId="{A4C0AFCB-A8CF-4625-995B-33EB43900E49}" type="presParOf" srcId="{1A9F7AF2-97C0-42A8-BF08-84B811C5981A}" destId="{AC2DDCB1-1B49-4890-8052-DBFEB4B388EC}" srcOrd="0" destOrd="0" presId="urn:microsoft.com/office/officeart/2005/8/layout/hList7"/>
    <dgm:cxn modelId="{240A70D7-1582-4697-BAFC-D2ABA0BDA782}" type="presParOf" srcId="{AC2DDCB1-1B49-4890-8052-DBFEB4B388EC}" destId="{4A977830-9D68-4CDC-A331-C1C6D0E2DC6D}" srcOrd="0" destOrd="0" presId="urn:microsoft.com/office/officeart/2005/8/layout/hList7"/>
    <dgm:cxn modelId="{FD5753F6-454D-4FB9-8E27-FE6E25B16FCC}" type="presParOf" srcId="{AC2DDCB1-1B49-4890-8052-DBFEB4B388EC}" destId="{8A727633-6747-474D-81EA-D63641AF5E1B}" srcOrd="1" destOrd="0" presId="urn:microsoft.com/office/officeart/2005/8/layout/hList7"/>
    <dgm:cxn modelId="{78EFD566-2408-4CF5-B91F-3503FBC28B4B}" type="presParOf" srcId="{AC2DDCB1-1B49-4890-8052-DBFEB4B388EC}" destId="{26A92214-05D4-413F-B613-3DA3EF2149BF}" srcOrd="2" destOrd="0" presId="urn:microsoft.com/office/officeart/2005/8/layout/hList7"/>
    <dgm:cxn modelId="{A09E0092-F080-4994-84D5-5A82CF3CB977}" type="presParOf" srcId="{AC2DDCB1-1B49-4890-8052-DBFEB4B388EC}" destId="{CEC2EEC6-08C3-4DF6-A188-EF025C4FFD68}" srcOrd="3" destOrd="0" presId="urn:microsoft.com/office/officeart/2005/8/layout/hList7"/>
    <dgm:cxn modelId="{FF56C539-315D-4569-84A4-F3176636DF57}" type="presParOf" srcId="{1A9F7AF2-97C0-42A8-BF08-84B811C5981A}" destId="{99656FD4-47DD-4E38-9981-76E703A6E108}" srcOrd="1" destOrd="0" presId="urn:microsoft.com/office/officeart/2005/8/layout/hList7"/>
    <dgm:cxn modelId="{6A12064B-83A3-4DF6-93B7-99B69EB660CB}" type="presParOf" srcId="{1A9F7AF2-97C0-42A8-BF08-84B811C5981A}" destId="{B2522191-8C81-4B9D-873B-70CA56EBFA8F}" srcOrd="2" destOrd="0" presId="urn:microsoft.com/office/officeart/2005/8/layout/hList7"/>
    <dgm:cxn modelId="{EEF9AF3F-78F3-4DEE-809A-6AC0E50E65FB}" type="presParOf" srcId="{B2522191-8C81-4B9D-873B-70CA56EBFA8F}" destId="{D4D43140-BFCC-4806-A6E6-D2329CE21901}" srcOrd="0" destOrd="0" presId="urn:microsoft.com/office/officeart/2005/8/layout/hList7"/>
    <dgm:cxn modelId="{21A945E5-3ABD-45B4-816E-760859B29CAA}" type="presParOf" srcId="{B2522191-8C81-4B9D-873B-70CA56EBFA8F}" destId="{3FB07238-C4C7-49E2-B177-EAA51061BEEC}" srcOrd="1" destOrd="0" presId="urn:microsoft.com/office/officeart/2005/8/layout/hList7"/>
    <dgm:cxn modelId="{AED99673-2120-46FF-AD5E-B4F629A5B865}" type="presParOf" srcId="{B2522191-8C81-4B9D-873B-70CA56EBFA8F}" destId="{C5CDFFE0-897D-417D-B47E-1E467E19CED0}" srcOrd="2" destOrd="0" presId="urn:microsoft.com/office/officeart/2005/8/layout/hList7"/>
    <dgm:cxn modelId="{39BBF3C8-D057-4A13-A3EA-FEACD049D4A7}" type="presParOf" srcId="{B2522191-8C81-4B9D-873B-70CA56EBFA8F}" destId="{37F91BA5-79AD-4958-8E2E-D85F9AF070FB}" srcOrd="3" destOrd="0" presId="urn:microsoft.com/office/officeart/2005/8/layout/hList7"/>
    <dgm:cxn modelId="{714A68A1-693D-4FEC-B185-80E3E2B95D24}" type="presParOf" srcId="{1A9F7AF2-97C0-42A8-BF08-84B811C5981A}" destId="{C4C53B4A-94AB-4F50-A13D-E9733DC304EB}" srcOrd="3" destOrd="0" presId="urn:microsoft.com/office/officeart/2005/8/layout/hList7"/>
    <dgm:cxn modelId="{24A06711-8F41-4619-A545-D0C8A1501E58}" type="presParOf" srcId="{1A9F7AF2-97C0-42A8-BF08-84B811C5981A}" destId="{15F430FE-D4AB-4E4D-93AB-32F293F5EFA2}" srcOrd="4" destOrd="0" presId="urn:microsoft.com/office/officeart/2005/8/layout/hList7"/>
    <dgm:cxn modelId="{43CD223A-8FA3-4B1C-91DC-C2D19BA8404A}" type="presParOf" srcId="{15F430FE-D4AB-4E4D-93AB-32F293F5EFA2}" destId="{90AF3DBF-2497-4913-8102-0E6E79674BA4}" srcOrd="0" destOrd="0" presId="urn:microsoft.com/office/officeart/2005/8/layout/hList7"/>
    <dgm:cxn modelId="{A8B44939-547A-4CA5-9383-96CCE9CA7891}" type="presParOf" srcId="{15F430FE-D4AB-4E4D-93AB-32F293F5EFA2}" destId="{89093B83-3FE7-40DA-A1D3-576FE9A95FFF}" srcOrd="1" destOrd="0" presId="urn:microsoft.com/office/officeart/2005/8/layout/hList7"/>
    <dgm:cxn modelId="{3BC3E1E3-6DF3-4201-8AAA-149824F07E5E}" type="presParOf" srcId="{15F430FE-D4AB-4E4D-93AB-32F293F5EFA2}" destId="{76F2C503-76D9-4260-806B-1FAE121F6BEF}" srcOrd="2" destOrd="0" presId="urn:microsoft.com/office/officeart/2005/8/layout/hList7"/>
    <dgm:cxn modelId="{588F3033-BC69-48A2-BBBD-D932EA443C0F}" type="presParOf" srcId="{15F430FE-D4AB-4E4D-93AB-32F293F5EFA2}" destId="{1371153A-E0F3-43B1-8794-DA16926E082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5ED70-E289-4C16-ADC2-954FB754358C}">
      <dsp:nvSpPr>
        <dsp:cNvPr id="0" name=""/>
        <dsp:cNvSpPr/>
      </dsp:nvSpPr>
      <dsp:spPr>
        <a:xfrm>
          <a:off x="1655" y="0"/>
          <a:ext cx="2576270" cy="4351338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Search list and clinical eligibility checks</a:t>
          </a:r>
          <a:endParaRPr lang="en-GB" sz="2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2634" y="1791514"/>
        <a:ext cx="2474312" cy="1638577"/>
      </dsp:txXfrm>
    </dsp:sp>
    <dsp:sp modelId="{173CA0D7-5678-4BBC-A021-701F6684D2DC}">
      <dsp:nvSpPr>
        <dsp:cNvPr id="0" name=""/>
        <dsp:cNvSpPr/>
      </dsp:nvSpPr>
      <dsp:spPr>
        <a:xfrm>
          <a:off x="565293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69478-C10F-4EF9-9006-3BFEA645DC61}">
      <dsp:nvSpPr>
        <dsp:cNvPr id="0" name=""/>
        <dsp:cNvSpPr/>
      </dsp:nvSpPr>
      <dsp:spPr>
        <a:xfrm>
          <a:off x="2655214" y="0"/>
          <a:ext cx="2576270" cy="4351338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PIS posted to patients using DOCMAIL </a:t>
          </a:r>
          <a:endParaRPr lang="en-GB" sz="2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706193" y="1791514"/>
        <a:ext cx="2474312" cy="1638577"/>
      </dsp:txXfrm>
    </dsp:sp>
    <dsp:sp modelId="{9CFE0BF2-661A-4292-B88B-639E858613CB}">
      <dsp:nvSpPr>
        <dsp:cNvPr id="0" name=""/>
        <dsp:cNvSpPr/>
      </dsp:nvSpPr>
      <dsp:spPr>
        <a:xfrm>
          <a:off x="3218852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87659-5DF1-4ADF-BA1C-EF1998F4D46D}">
      <dsp:nvSpPr>
        <dsp:cNvPr id="0" name=""/>
        <dsp:cNvSpPr/>
      </dsp:nvSpPr>
      <dsp:spPr>
        <a:xfrm>
          <a:off x="5308773" y="0"/>
          <a:ext cx="2576270" cy="4351338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Interested patients contact Research Nurse to book Baseline visit</a:t>
          </a:r>
          <a:endParaRPr lang="en-GB" sz="2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359752" y="1791514"/>
        <a:ext cx="2474312" cy="1638577"/>
      </dsp:txXfrm>
    </dsp:sp>
    <dsp:sp modelId="{F5B7283F-C1AF-4A38-8DD9-C7F27A126AD4}">
      <dsp:nvSpPr>
        <dsp:cNvPr id="0" name=""/>
        <dsp:cNvSpPr/>
      </dsp:nvSpPr>
      <dsp:spPr>
        <a:xfrm>
          <a:off x="5872410" y="261080"/>
          <a:ext cx="1448995" cy="14489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41D9B-5272-4300-A676-2D40C5488385}">
      <dsp:nvSpPr>
        <dsp:cNvPr id="0" name=""/>
        <dsp:cNvSpPr/>
      </dsp:nvSpPr>
      <dsp:spPr>
        <a:xfrm>
          <a:off x="315467" y="3481070"/>
          <a:ext cx="7255764" cy="652700"/>
        </a:xfrm>
        <a:prstGeom prst="leftRightArrow">
          <a:avLst/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77830-9D68-4CDC-A331-C1C6D0E2DC6D}">
      <dsp:nvSpPr>
        <dsp:cNvPr id="0" name=""/>
        <dsp:cNvSpPr/>
      </dsp:nvSpPr>
      <dsp:spPr>
        <a:xfrm>
          <a:off x="1655" y="0"/>
          <a:ext cx="2576270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Individual results disclosed to GP/Research Nurse and Patient (by phone or in person)</a:t>
          </a:r>
          <a:endParaRPr lang="en-GB" sz="2000" kern="1200" dirty="0"/>
        </a:p>
      </dsp:txBody>
      <dsp:txXfrm>
        <a:off x="1655" y="1740535"/>
        <a:ext cx="2576270" cy="1740535"/>
      </dsp:txXfrm>
    </dsp:sp>
    <dsp:sp modelId="{CEC2EEC6-08C3-4DF6-A188-EF025C4FFD68}">
      <dsp:nvSpPr>
        <dsp:cNvPr id="0" name=""/>
        <dsp:cNvSpPr/>
      </dsp:nvSpPr>
      <dsp:spPr>
        <a:xfrm>
          <a:off x="574523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43140-BFCC-4806-A6E6-D2329CE21901}">
      <dsp:nvSpPr>
        <dsp:cNvPr id="0" name=""/>
        <dsp:cNvSpPr/>
      </dsp:nvSpPr>
      <dsp:spPr>
        <a:xfrm>
          <a:off x="2655214" y="0"/>
          <a:ext cx="2576270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Decision taken on ongoing statin therapy</a:t>
          </a:r>
          <a:endParaRPr lang="en-GB" sz="2000" kern="1200" dirty="0"/>
        </a:p>
      </dsp:txBody>
      <dsp:txXfrm>
        <a:off x="2655214" y="1740535"/>
        <a:ext cx="2576270" cy="1740535"/>
      </dsp:txXfrm>
    </dsp:sp>
    <dsp:sp modelId="{37F91BA5-79AD-4958-8E2E-D85F9AF070FB}">
      <dsp:nvSpPr>
        <dsp:cNvPr id="0" name=""/>
        <dsp:cNvSpPr/>
      </dsp:nvSpPr>
      <dsp:spPr>
        <a:xfrm>
          <a:off x="3218852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F3DBF-2497-4913-8102-0E6E79674BA4}">
      <dsp:nvSpPr>
        <dsp:cNvPr id="0" name=""/>
        <dsp:cNvSpPr/>
      </dsp:nvSpPr>
      <dsp:spPr>
        <a:xfrm>
          <a:off x="5308773" y="0"/>
          <a:ext cx="2576270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End of Trial form is completed online by GP/Nurse </a:t>
          </a:r>
          <a:endParaRPr lang="en-GB" sz="2000" kern="1200" dirty="0"/>
        </a:p>
      </dsp:txBody>
      <dsp:txXfrm>
        <a:off x="5308773" y="1740535"/>
        <a:ext cx="2576270" cy="1740535"/>
      </dsp:txXfrm>
    </dsp:sp>
    <dsp:sp modelId="{1371153A-E0F3-43B1-8794-DA16926E0826}">
      <dsp:nvSpPr>
        <dsp:cNvPr id="0" name=""/>
        <dsp:cNvSpPr/>
      </dsp:nvSpPr>
      <dsp:spPr>
        <a:xfrm>
          <a:off x="5872410" y="261080"/>
          <a:ext cx="1448995" cy="14489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339E1-A7EE-42B3-9A62-555742CB390E}">
      <dsp:nvSpPr>
        <dsp:cNvPr id="0" name=""/>
        <dsp:cNvSpPr/>
      </dsp:nvSpPr>
      <dsp:spPr>
        <a:xfrm>
          <a:off x="315467" y="3481070"/>
          <a:ext cx="7255764" cy="6527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9CCE9-7AA1-42F8-87E4-AE2B6AF3288C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F17D4-F0D5-4549-99E3-26153227A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911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CA567-F5D3-4A9D-B6AF-E52116679F74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0BDB8-E5E4-4252-B26A-61AEF23BB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409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63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Separate</a:t>
            </a:r>
            <a:r>
              <a:rPr lang="en-GB" baseline="0" dirty="0" smtClean="0"/>
              <a:t> presentations explaining how to complete the questionnaires are available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840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End</a:t>
            </a:r>
            <a:r>
              <a:rPr lang="en-GB" baseline="0" dirty="0" smtClean="0"/>
              <a:t> of Trial CRF is also completed if the patient withdraws early.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 separate presentation explaining</a:t>
            </a:r>
            <a:r>
              <a:rPr lang="en-GB" baseline="0" dirty="0" smtClean="0"/>
              <a:t> how to enter End of Trial/ Early withdrawal data is available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086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9163">
              <a:defRPr/>
            </a:pPr>
            <a:fld id="{4597EB45-29A8-4ACB-82FA-AED733D996A9}" type="slidenum">
              <a:rPr lang="en-US" smtClean="0"/>
              <a:pPr defTabSz="919163">
                <a:defRPr/>
              </a:pPr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3496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871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878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514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Severe statin adverse effects are extremely rare (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rhabdomyolysis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0.1 and myopathy 0.5 per 1000 people over 5 years). However, there has been widespread reporting of other less well-defined statin-related symptoms in the media, notably muscle pain and weakness. These reports have largely been prompted by data from non-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randomised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non-blinded observational studies,</a:t>
            </a:r>
            <a:r>
              <a:rPr lang="en-US" sz="120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have not been confirmed in blinded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randomised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controlled trials (RCTs).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897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 is very limited research into the link between statins and muscle pain. One study published earlier this year did offer insight into</a:t>
            </a:r>
            <a:r>
              <a:rPr lang="en-GB" baseline="0" dirty="0" smtClean="0"/>
              <a:t> this problem however the study design and methods did not explicitly aim to assess the extent and magnitude of muscle symptoms.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1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763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51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464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</a:t>
            </a:r>
            <a:r>
              <a:rPr lang="en-GB" baseline="0" dirty="0" smtClean="0"/>
              <a:t> separate presentation for taking informed consent is available.</a:t>
            </a:r>
          </a:p>
          <a:p>
            <a:r>
              <a:rPr lang="en-GB" baseline="0" dirty="0" smtClean="0"/>
              <a:t>Please remember that patients do not have to consent to the genetic study: the consent form is in 2 parts. They can simply consent to the main </a:t>
            </a:r>
            <a:r>
              <a:rPr lang="en-GB" baseline="0" dirty="0" err="1" smtClean="0"/>
              <a:t>StatinWISE</a:t>
            </a:r>
            <a:r>
              <a:rPr lang="en-GB" baseline="0" dirty="0" smtClean="0"/>
              <a:t> study only</a:t>
            </a:r>
          </a:p>
          <a:p>
            <a:endParaRPr lang="en-GB" baseline="0" dirty="0" smtClean="0"/>
          </a:p>
          <a:p>
            <a:r>
              <a:rPr lang="en-GB" baseline="0" dirty="0" smtClean="0"/>
              <a:t>A separate presentation explaining the optional genetic study and its procedure is available. </a:t>
            </a:r>
          </a:p>
          <a:p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A separate presentation for access to the trial database and how to enter data is available.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791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The treatment packs fit through a standard letterbox.</a:t>
            </a:r>
          </a:p>
          <a:p>
            <a:r>
              <a:rPr lang="en-GB" baseline="0" dirty="0" smtClean="0"/>
              <a:t>A self-addressed envelope is enclosed with each treatment packs for patients to return their used treatment packs at the end of each treatment period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0BDB8-E5E4-4252-B26A-61AEF23BB88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89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7EB3-DF82-4C98-918E-D2D01E40F61C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9E7-F4A3-4E42-AF2B-22C419FFA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41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7EB3-DF82-4C98-918E-D2D01E40F61C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9E7-F4A3-4E42-AF2B-22C419FFA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58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7EB3-DF82-4C98-918E-D2D01E40F61C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9E7-F4A3-4E42-AF2B-22C419FFA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72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7EB3-DF82-4C98-918E-D2D01E40F61C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9E7-F4A3-4E42-AF2B-22C419FFA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33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7EB3-DF82-4C98-918E-D2D01E40F61C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9E7-F4A3-4E42-AF2B-22C419FFA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7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7EB3-DF82-4C98-918E-D2D01E40F61C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9E7-F4A3-4E42-AF2B-22C419FFA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98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7EB3-DF82-4C98-918E-D2D01E40F61C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9E7-F4A3-4E42-AF2B-22C419FFA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9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7EB3-DF82-4C98-918E-D2D01E40F61C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9E7-F4A3-4E42-AF2B-22C419FFA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36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7EB3-DF82-4C98-918E-D2D01E40F61C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9E7-F4A3-4E42-AF2B-22C419FFA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53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7EB3-DF82-4C98-918E-D2D01E40F61C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9E7-F4A3-4E42-AF2B-22C419FFA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9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7EB3-DF82-4C98-918E-D2D01E40F61C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89E7-F4A3-4E42-AF2B-22C419FFA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17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77EB3-DF82-4C98-918E-D2D01E40F61C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789E7-F4A3-4E42-AF2B-22C419FFA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4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mp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0.png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U_Colour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302" y="5568664"/>
            <a:ext cx="1228725" cy="700088"/>
          </a:xfrm>
          <a:prstGeom prst="rect">
            <a:avLst/>
          </a:prstGeom>
        </p:spPr>
      </p:pic>
      <p:pic>
        <p:nvPicPr>
          <p:cNvPr id="8" name="Picture 7" descr="lshtm_logo_posters-black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115" y="401469"/>
            <a:ext cx="1583391" cy="8315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22301" r="1300" b="20999"/>
          <a:stretch/>
        </p:blipFill>
        <p:spPr>
          <a:xfrm>
            <a:off x="3130898" y="1535966"/>
            <a:ext cx="2808312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645" y="5671401"/>
            <a:ext cx="1872234" cy="606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5248" y="436755"/>
            <a:ext cx="1576487" cy="7997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5316" y="3509985"/>
            <a:ext cx="577864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 series of </a:t>
            </a:r>
            <a:r>
              <a:rPr lang="en-US" sz="1350" dirty="0" err="1"/>
              <a:t>randomised</a:t>
            </a:r>
            <a:r>
              <a:rPr lang="en-US" sz="1350" dirty="0"/>
              <a:t> controlled N-of 1 trials in patients who have discontinued or are considering discontinuing statin use due to muscle-related symptoms to assess if atorvastatin treatment causes more muscle symptoms than placebo</a:t>
            </a:r>
            <a:endParaRPr lang="en-GB" sz="1350" dirty="0"/>
          </a:p>
          <a:p>
            <a:pPr algn="ctr"/>
            <a:endParaRPr lang="en-GB" sz="1350" dirty="0"/>
          </a:p>
        </p:txBody>
      </p:sp>
      <p:sp>
        <p:nvSpPr>
          <p:cNvPr id="5" name="Rectangle 4"/>
          <p:cNvSpPr/>
          <p:nvPr/>
        </p:nvSpPr>
        <p:spPr>
          <a:xfrm>
            <a:off x="1810008" y="4757425"/>
            <a:ext cx="540608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RATIONALE AND </a:t>
            </a:r>
            <a:r>
              <a:rPr lang="en-GB" sz="4000" b="1" dirty="0" smtClean="0"/>
              <a:t>OVERVIEW</a:t>
            </a:r>
            <a:endParaRPr lang="en-GB" sz="1350" dirty="0"/>
          </a:p>
          <a:p>
            <a:pPr algn="ctr"/>
            <a:endParaRPr lang="en-GB" sz="1350" dirty="0"/>
          </a:p>
          <a:p>
            <a:pPr algn="ctr"/>
            <a:endParaRPr lang="en-GB" sz="1350" dirty="0"/>
          </a:p>
          <a:p>
            <a:pPr algn="ctr"/>
            <a:r>
              <a:rPr lang="en-GB" sz="900" dirty="0"/>
              <a:t>Trial protocol code: ISRCTN30952488</a:t>
            </a:r>
          </a:p>
          <a:p>
            <a:pPr algn="ctr"/>
            <a:r>
              <a:rPr lang="en-GB" sz="900" dirty="0" smtClean="0"/>
              <a:t>Version </a:t>
            </a:r>
            <a:r>
              <a:rPr lang="en-GB" sz="900" dirty="0" smtClean="0"/>
              <a:t>2.1, 05 December </a:t>
            </a:r>
            <a:r>
              <a:rPr lang="en-GB" sz="900" dirty="0" smtClean="0"/>
              <a:t>2016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8505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2639" y="-38067"/>
            <a:ext cx="5467930" cy="6862119"/>
          </a:xfrm>
        </p:spPr>
      </p:pic>
    </p:spTree>
    <p:extLst>
      <p:ext uri="{BB962C8B-B14F-4D97-AF65-F5344CB8AC3E}">
        <p14:creationId xmlns:p14="http://schemas.microsoft.com/office/powerpoint/2010/main" val="45617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5450" y="712257"/>
            <a:ext cx="6736465" cy="531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9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184152"/>
            <a:ext cx="7886700" cy="918728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Why are we doing this trial?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5" b="14882"/>
          <a:stretch/>
        </p:blipFill>
        <p:spPr>
          <a:xfrm>
            <a:off x="2438689" y="2907141"/>
            <a:ext cx="4285671" cy="2593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747490" y="1222859"/>
            <a:ext cx="203199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. Clinical need to address this commonly reported problem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945744" y="1214718"/>
            <a:ext cx="1864009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4. Robust evidence into link between muscle pain and statin needed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49337" y="1207311"/>
            <a:ext cx="180273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. Statins are effective at reducing CVD risks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384353" y="1215999"/>
            <a:ext cx="223382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. Number of people qualifying for statin therapy increasing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20438" y="5597237"/>
            <a:ext cx="7823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dirty="0" err="1"/>
              <a:t>StatinWISE</a:t>
            </a:r>
            <a:r>
              <a:rPr lang="en-GB" sz="2400" dirty="0"/>
              <a:t> trial will assess whether atorvastatin 20mg treatment causes more muscle symptoms than placebo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06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 smtClean="0">
                <a:solidFill>
                  <a:srgbClr val="C00000"/>
                </a:solidFill>
              </a:rPr>
              <a:t>StatinWISE</a:t>
            </a:r>
            <a:r>
              <a:rPr lang="en-GB" b="1" dirty="0" smtClean="0">
                <a:solidFill>
                  <a:srgbClr val="C00000"/>
                </a:solidFill>
              </a:rPr>
              <a:t> Overview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5" b="14882"/>
          <a:stretch/>
        </p:blipFill>
        <p:spPr>
          <a:xfrm>
            <a:off x="2429164" y="2735691"/>
            <a:ext cx="4285671" cy="2593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846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082" y="402336"/>
            <a:ext cx="7886700" cy="5445443"/>
          </a:xfrm>
        </p:spPr>
        <p:txBody>
          <a:bodyPr/>
          <a:lstStyle/>
          <a:p>
            <a:pPr marL="0" indent="0" algn="ctr">
              <a:buNone/>
            </a:pPr>
            <a:r>
              <a:rPr lang="en-GB" sz="4400" b="1" dirty="0">
                <a:solidFill>
                  <a:srgbClr val="FF0000"/>
                </a:solidFill>
                <a:latin typeface="+mj-lt"/>
              </a:rPr>
              <a:t>Trial Team </a:t>
            </a:r>
          </a:p>
          <a:p>
            <a:r>
              <a:rPr lang="en-GB" dirty="0"/>
              <a:t>Prof Liam Smeeth – CI and trial Medical Advisor</a:t>
            </a:r>
          </a:p>
          <a:p>
            <a:r>
              <a:rPr lang="en-GB" dirty="0" err="1"/>
              <a:t>Haleema</a:t>
            </a:r>
            <a:r>
              <a:rPr lang="en-GB" dirty="0"/>
              <a:t> Shakur – Project Director </a:t>
            </a:r>
          </a:p>
          <a:p>
            <a:r>
              <a:rPr lang="en-GB" dirty="0" smtClean="0"/>
              <a:t>Dr Emily </a:t>
            </a:r>
            <a:r>
              <a:rPr lang="en-GB" dirty="0" err="1"/>
              <a:t>Herrett</a:t>
            </a:r>
            <a:r>
              <a:rPr lang="en-GB" dirty="0"/>
              <a:t> – Research Fellow </a:t>
            </a:r>
            <a:endParaRPr lang="en-GB" dirty="0" smtClean="0"/>
          </a:p>
          <a:p>
            <a:r>
              <a:rPr lang="en-GB" dirty="0" smtClean="0"/>
              <a:t>Dr Fizz </a:t>
            </a:r>
            <a:r>
              <a:rPr lang="en-GB" dirty="0"/>
              <a:t>Williamson – Statistician </a:t>
            </a:r>
          </a:p>
          <a:p>
            <a:r>
              <a:rPr lang="en-GB" dirty="0"/>
              <a:t>Danielle Beaumont </a:t>
            </a:r>
            <a:r>
              <a:rPr lang="en-GB" dirty="0" smtClean="0"/>
              <a:t>– Trial Manager</a:t>
            </a:r>
          </a:p>
          <a:p>
            <a:r>
              <a:rPr lang="en-GB" dirty="0" smtClean="0"/>
              <a:t>Danielle Prowse – Trial Data Manager</a:t>
            </a:r>
          </a:p>
          <a:p>
            <a:r>
              <a:rPr lang="en-GB" dirty="0" smtClean="0"/>
              <a:t>Collette Barrow – Trial Administrator</a:t>
            </a:r>
          </a:p>
          <a:p>
            <a:r>
              <a:rPr lang="en-GB" dirty="0" smtClean="0"/>
              <a:t>Dr Nabila </a:t>
            </a:r>
            <a:r>
              <a:rPr lang="en-GB" dirty="0"/>
              <a:t>Youssouf – Trial </a:t>
            </a:r>
            <a:r>
              <a:rPr lang="en-GB" dirty="0" smtClean="0"/>
              <a:t>Manager</a:t>
            </a:r>
            <a:endParaRPr lang="en-GB" dirty="0"/>
          </a:p>
          <a:p>
            <a:r>
              <a:rPr lang="en-GB" dirty="0" smtClean="0"/>
              <a:t>PPI, DMC and TSC in place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4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Content Placeholder 9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"/>
          <a:stretch/>
        </p:blipFill>
        <p:spPr>
          <a:xfrm>
            <a:off x="432666" y="332509"/>
            <a:ext cx="8132238" cy="6142182"/>
          </a:xfrm>
          <a:ln w="31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139" y="1213815"/>
            <a:ext cx="2669916" cy="187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02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 smtClean="0">
                <a:solidFill>
                  <a:srgbClr val="C00000"/>
                </a:solidFill>
              </a:rPr>
              <a:t>StatinWISE</a:t>
            </a:r>
            <a:r>
              <a:rPr lang="en-GB" b="1" dirty="0" smtClean="0">
                <a:solidFill>
                  <a:srgbClr val="C00000"/>
                </a:solidFill>
              </a:rPr>
              <a:t> Recruitment 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54 GP Practices in England and Wales</a:t>
            </a:r>
          </a:p>
          <a:p>
            <a:r>
              <a:rPr lang="en-GB" dirty="0" smtClean="0"/>
              <a:t>200 patients</a:t>
            </a:r>
          </a:p>
          <a:p>
            <a:r>
              <a:rPr lang="en-GB" dirty="0" smtClean="0"/>
              <a:t>No minimum patient recruitment</a:t>
            </a:r>
          </a:p>
          <a:p>
            <a:r>
              <a:rPr lang="en-GB" dirty="0" smtClean="0"/>
              <a:t>Research cost of £979 paid in quarterly instalments</a:t>
            </a:r>
          </a:p>
          <a:p>
            <a:r>
              <a:rPr lang="en-GB" dirty="0" smtClean="0"/>
              <a:t>Service Support cost from Network available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pic>
        <p:nvPicPr>
          <p:cNvPr id="3074" name="Picture 2" descr="Image result for map of england and w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050" y="1766598"/>
            <a:ext cx="3719513" cy="40892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Optional Genetic Study 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2629" y="1095376"/>
            <a:ext cx="8552295" cy="5332844"/>
          </a:xfrm>
        </p:spPr>
        <p:txBody>
          <a:bodyPr>
            <a:normAutofit/>
          </a:bodyPr>
          <a:lstStyle/>
          <a:p>
            <a:r>
              <a:rPr lang="en-GB" dirty="0"/>
              <a:t>A genetic component to statin myopathy </a:t>
            </a:r>
            <a:r>
              <a:rPr lang="en-GB" dirty="0" smtClean="0"/>
              <a:t>has </a:t>
            </a:r>
            <a:r>
              <a:rPr lang="en-GB" dirty="0"/>
              <a:t>been </a:t>
            </a:r>
            <a:r>
              <a:rPr lang="en-GB" dirty="0" smtClean="0"/>
              <a:t>suggested: the </a:t>
            </a:r>
            <a:r>
              <a:rPr lang="en-GB" dirty="0"/>
              <a:t>SLCO1B1 </a:t>
            </a:r>
            <a:r>
              <a:rPr lang="en-GB" dirty="0" smtClean="0"/>
              <a:t>variant</a:t>
            </a:r>
            <a:r>
              <a:rPr lang="en-GB" dirty="0"/>
              <a:t> </a:t>
            </a:r>
            <a:r>
              <a:rPr lang="en-GB" dirty="0" smtClean="0"/>
              <a:t>however further research is required to explore this</a:t>
            </a:r>
          </a:p>
          <a:p>
            <a:r>
              <a:rPr lang="en-GB" dirty="0" smtClean="0"/>
              <a:t>Patient will be asked to participate in an optional genetic study by</a:t>
            </a:r>
            <a:r>
              <a:rPr lang="en-GB" dirty="0"/>
              <a:t> </a:t>
            </a:r>
            <a:r>
              <a:rPr lang="en-GB" dirty="0" smtClean="0"/>
              <a:t>giving a single blood sample</a:t>
            </a:r>
          </a:p>
          <a:p>
            <a:r>
              <a:rPr lang="en-GB" dirty="0" smtClean="0"/>
              <a:t>Blood sample will be taken at Baseline and be anonymised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Tube/Butterfly and </a:t>
            </a:r>
            <a:r>
              <a:rPr lang="en-GB" dirty="0" err="1" smtClean="0"/>
              <a:t>Safebox</a:t>
            </a:r>
            <a:r>
              <a:rPr lang="en-GB" dirty="0" smtClean="0"/>
              <a:t> provided</a:t>
            </a:r>
          </a:p>
          <a:p>
            <a:r>
              <a:rPr lang="en-GB" dirty="0" smtClean="0"/>
              <a:t>Blood samples will be sent to University of Liverpool for analysis</a:t>
            </a:r>
          </a:p>
          <a:p>
            <a:r>
              <a:rPr lang="en-GB" dirty="0" smtClean="0"/>
              <a:t>Results will not be available to GPs or patients</a:t>
            </a:r>
          </a:p>
        </p:txBody>
      </p:sp>
      <p:pic>
        <p:nvPicPr>
          <p:cNvPr id="1026" name="Picture 2" descr="Image result for edta 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972" y="0"/>
            <a:ext cx="1214028" cy="97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524250"/>
            <a:ext cx="1466850" cy="110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8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20624" y="1052945"/>
            <a:ext cx="8549640" cy="5674145"/>
            <a:chOff x="1729533" y="299463"/>
            <a:chExt cx="6204766" cy="6027196"/>
          </a:xfrm>
          <a:solidFill>
            <a:srgbClr val="FFE5E5"/>
          </a:solidFill>
        </p:grpSpPr>
        <p:sp>
          <p:nvSpPr>
            <p:cNvPr id="33" name="Rounded Rectangle 32"/>
            <p:cNvSpPr/>
            <p:nvPr/>
          </p:nvSpPr>
          <p:spPr>
            <a:xfrm>
              <a:off x="1729534" y="5123143"/>
              <a:ext cx="2321376" cy="1203516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END OF TRIAL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Individual results disclosed to GP/Research Nurse and Patient (by phone or in person) and decision taken on ongoing statin therapy</a:t>
              </a:r>
              <a:endParaRPr lang="en-GB" sz="1200" dirty="0">
                <a:solidFill>
                  <a:schemeClr val="tx1"/>
                </a:solidFill>
              </a:endParaRPr>
            </a:p>
            <a:p>
              <a:pPr algn="ctr"/>
              <a:endParaRPr lang="en-GB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729533" y="299463"/>
              <a:ext cx="6204766" cy="5983509"/>
              <a:chOff x="1688418" y="380499"/>
              <a:chExt cx="4587543" cy="5983509"/>
            </a:xfrm>
            <a:grpFill/>
          </p:grpSpPr>
          <p:cxnSp>
            <p:nvCxnSpPr>
              <p:cNvPr id="39" name="Straight Arrow Connector 38"/>
              <p:cNvCxnSpPr/>
              <p:nvPr/>
            </p:nvCxnSpPr>
            <p:spPr>
              <a:xfrm>
                <a:off x="4928214" y="4347403"/>
                <a:ext cx="3" cy="183985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ounded Rectangle 39"/>
              <p:cNvSpPr/>
              <p:nvPr/>
            </p:nvSpPr>
            <p:spPr>
              <a:xfrm>
                <a:off x="4088624" y="385213"/>
                <a:ext cx="1679183" cy="341529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Assessed for eligibility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088623" y="1591480"/>
                <a:ext cx="1679183" cy="370269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Randomised (n=200)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3587492" y="3621050"/>
                <a:ext cx="2681443" cy="292523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Treatment period 4: Statin or placebo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3587494" y="2800245"/>
                <a:ext cx="2681443" cy="292523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Treatment period 2: Statin or placebo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3587494" y="3218691"/>
                <a:ext cx="2681443" cy="292523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Treatment period 3: Statin or placebo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594518" y="2323737"/>
                <a:ext cx="2681443" cy="292523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Treatment period 1: Statin or placebo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587495" y="4531388"/>
                <a:ext cx="2681443" cy="292523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Treatment period 6: Statin or placebo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587492" y="4054880"/>
                <a:ext cx="2681443" cy="292523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Treatment period 5: Statin or placebo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H="1">
                <a:off x="4921190" y="736442"/>
                <a:ext cx="1" cy="238775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41" idx="2"/>
              </p:cNvCxnSpPr>
              <p:nvPr/>
            </p:nvCxnSpPr>
            <p:spPr>
              <a:xfrm>
                <a:off x="4928214" y="1961749"/>
                <a:ext cx="2" cy="361988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ounded Rectangle 49"/>
              <p:cNvSpPr/>
              <p:nvPr/>
            </p:nvSpPr>
            <p:spPr>
              <a:xfrm>
                <a:off x="1738647" y="380499"/>
                <a:ext cx="1697080" cy="158125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RECRUITMENT</a:t>
                </a: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en-GB" sz="1200" dirty="0" smtClean="0">
                    <a:solidFill>
                      <a:schemeClr val="tx1"/>
                    </a:solidFill>
                  </a:rPr>
                  <a:t>Search list and clinical eligibility checks</a:t>
                </a: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en-GB" sz="1200" dirty="0" smtClean="0">
                    <a:solidFill>
                      <a:schemeClr val="tx1"/>
                    </a:solidFill>
                  </a:rPr>
                  <a:t>PIS sent to patients</a:t>
                </a: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en-GB" sz="1200" dirty="0" smtClean="0">
                    <a:solidFill>
                      <a:schemeClr val="tx1"/>
                    </a:solidFill>
                  </a:rPr>
                  <a:t>Interested patients contact Research Nurse to book Baseline visit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1688418" y="2233373"/>
                <a:ext cx="1739569" cy="272484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GB" sz="12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FOLLOW-UP</a:t>
                </a:r>
              </a:p>
              <a:p>
                <a:pPr algn="ctr"/>
                <a:endParaRPr lang="en-GB" sz="1200" dirty="0" smtClean="0">
                  <a:solidFill>
                    <a:schemeClr val="tx1"/>
                  </a:solidFill>
                </a:endParaRPr>
              </a:p>
              <a:p>
                <a:pPr algn="ctr">
                  <a:buFont typeface="Arial" pitchFamily="34" charset="0"/>
                  <a:buChar char="•"/>
                </a:pPr>
                <a:r>
                  <a:rPr lang="en-GB" sz="1200" dirty="0" smtClean="0">
                    <a:solidFill>
                      <a:schemeClr val="tx1"/>
                    </a:solidFill>
                  </a:rPr>
                  <a:t>     Symptoms questionnaire  </a:t>
                </a:r>
              </a:p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 </a:t>
                </a:r>
                <a:r>
                  <a:rPr lang="en-GB" sz="1200" dirty="0" smtClean="0">
                    <a:solidFill>
                      <a:schemeClr val="tx1"/>
                    </a:solidFill>
                  </a:rPr>
                  <a:t>      to complete during days  </a:t>
                </a:r>
              </a:p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 </a:t>
                </a:r>
                <a:r>
                  <a:rPr lang="en-GB" sz="1200" dirty="0" smtClean="0">
                    <a:solidFill>
                      <a:schemeClr val="tx1"/>
                    </a:solidFill>
                  </a:rPr>
                  <a:t>      50 to 56 of each  </a:t>
                </a:r>
              </a:p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 </a:t>
                </a:r>
                <a:r>
                  <a:rPr lang="en-GB" sz="1200" dirty="0" smtClean="0">
                    <a:solidFill>
                      <a:schemeClr val="tx1"/>
                    </a:solidFill>
                  </a:rPr>
                  <a:t>      treatment period</a:t>
                </a:r>
              </a:p>
              <a:p>
                <a:pPr algn="ctr"/>
                <a:endParaRPr lang="en-GB" sz="1200" dirty="0" smtClean="0">
                  <a:solidFill>
                    <a:schemeClr val="tx1"/>
                  </a:solidFill>
                </a:endParaRP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en-GB" sz="1200" dirty="0" smtClean="0">
                    <a:solidFill>
                      <a:schemeClr val="tx1"/>
                    </a:solidFill>
                  </a:rPr>
                  <a:t>Adherence to treatment </a:t>
                </a: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en-GB" sz="1200" dirty="0">
                    <a:solidFill>
                      <a:schemeClr val="tx1"/>
                    </a:solidFill>
                  </a:rPr>
                  <a:t>A</a:t>
                </a:r>
                <a:r>
                  <a:rPr lang="en-GB" sz="1200" dirty="0" smtClean="0">
                    <a:solidFill>
                      <a:schemeClr val="tx1"/>
                    </a:solidFill>
                  </a:rPr>
                  <a:t>dverse events reporting</a:t>
                </a: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en-GB" sz="1200" dirty="0" smtClean="0">
                    <a:solidFill>
                      <a:schemeClr val="tx1"/>
                    </a:solidFill>
                  </a:rPr>
                  <a:t>Pain questionnaire </a:t>
                </a: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en-GB" sz="1200" dirty="0">
                    <a:solidFill>
                      <a:schemeClr val="tx1"/>
                    </a:solidFill>
                  </a:rPr>
                  <a:t>C</a:t>
                </a:r>
                <a:r>
                  <a:rPr lang="en-GB" sz="1200" dirty="0" smtClean="0">
                    <a:solidFill>
                      <a:schemeClr val="tx1"/>
                    </a:solidFill>
                  </a:rPr>
                  <a:t>onfirmation of treatment pack receipt on day 56 of each treatment period</a:t>
                </a:r>
              </a:p>
              <a:p>
                <a:pPr algn="ctr"/>
                <a:endParaRPr lang="en-GB" sz="10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GB" sz="10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GB" sz="10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>
                <a:off x="4928214" y="3913573"/>
                <a:ext cx="0" cy="141307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4928216" y="3092768"/>
                <a:ext cx="0" cy="125923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4928216" y="2616260"/>
                <a:ext cx="0" cy="183985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H="1">
                <a:off x="4928214" y="3511214"/>
                <a:ext cx="2" cy="109836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ounded Rectangle 56"/>
              <p:cNvSpPr/>
              <p:nvPr/>
            </p:nvSpPr>
            <p:spPr>
              <a:xfrm>
                <a:off x="3593977" y="5340917"/>
                <a:ext cx="2681443" cy="1023091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Within 3 months of treatment period 6 end: </a:t>
                </a:r>
              </a:p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N of 1 trial results</a:t>
                </a:r>
              </a:p>
              <a:p>
                <a:pPr algn="ctr"/>
                <a:endParaRPr lang="en-GB" sz="12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Patient final decision will be recorded on End of Trial form</a:t>
                </a:r>
              </a:p>
              <a:p>
                <a:pPr algn="ctr"/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8" name="Straight Arrow Connector 57"/>
              <p:cNvCxnSpPr>
                <a:stCxn id="46" idx="2"/>
                <a:endCxn id="57" idx="0"/>
              </p:cNvCxnSpPr>
              <p:nvPr/>
            </p:nvCxnSpPr>
            <p:spPr>
              <a:xfrm>
                <a:off x="4928216" y="4823911"/>
                <a:ext cx="6482" cy="517006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ounded Rectangle 58"/>
              <p:cNvSpPr/>
              <p:nvPr/>
            </p:nvSpPr>
            <p:spPr>
              <a:xfrm>
                <a:off x="4081598" y="994620"/>
                <a:ext cx="1679183" cy="37224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Attend screening visit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>
                <a:off x="4921190" y="1376562"/>
                <a:ext cx="0" cy="205216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AutoShape 8" descr="Image result for nurse phoning patient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10" descr="Image result for nurse phoning patient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9413" y="0"/>
            <a:ext cx="78867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Trial Procedures Overview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9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022291" y="1052945"/>
            <a:ext cx="7050290" cy="5674145"/>
            <a:chOff x="1729533" y="299463"/>
            <a:chExt cx="6204766" cy="6027196"/>
          </a:xfrm>
          <a:solidFill>
            <a:srgbClr val="FFE5E5"/>
          </a:solidFill>
        </p:grpSpPr>
        <p:sp>
          <p:nvSpPr>
            <p:cNvPr id="33" name="Rounded Rectangle 32"/>
            <p:cNvSpPr/>
            <p:nvPr/>
          </p:nvSpPr>
          <p:spPr>
            <a:xfrm>
              <a:off x="1729534" y="5123143"/>
              <a:ext cx="2321376" cy="1203516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END OF TRIAL</a:t>
              </a:r>
            </a:p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Individual results disclosed to GP/Research Nurse and Patient (by phone or in person) and decision taken on ongoing statin therapy</a:t>
              </a:r>
              <a:endParaRPr lang="en-GB" sz="1200" dirty="0">
                <a:solidFill>
                  <a:schemeClr val="tx1"/>
                </a:solidFill>
              </a:endParaRPr>
            </a:p>
            <a:p>
              <a:pPr algn="ctr"/>
              <a:endParaRPr lang="en-GB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729533" y="299463"/>
              <a:ext cx="6204766" cy="5983509"/>
              <a:chOff x="1688418" y="380499"/>
              <a:chExt cx="4587543" cy="5983509"/>
            </a:xfrm>
            <a:grpFill/>
          </p:grpSpPr>
          <p:cxnSp>
            <p:nvCxnSpPr>
              <p:cNvPr id="39" name="Straight Arrow Connector 38"/>
              <p:cNvCxnSpPr/>
              <p:nvPr/>
            </p:nvCxnSpPr>
            <p:spPr>
              <a:xfrm>
                <a:off x="4928214" y="4347403"/>
                <a:ext cx="3" cy="183985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ounded Rectangle 39"/>
              <p:cNvSpPr/>
              <p:nvPr/>
            </p:nvSpPr>
            <p:spPr>
              <a:xfrm>
                <a:off x="4088624" y="385213"/>
                <a:ext cx="1679183" cy="341529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Assessed for eligibility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088623" y="1591480"/>
                <a:ext cx="1679183" cy="370269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Randomised (n=200)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3587492" y="3621050"/>
                <a:ext cx="2681443" cy="292523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Treatment period 4: Statin or placebo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3587494" y="2800245"/>
                <a:ext cx="2681443" cy="292523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Treatment period 2: Statin or placebo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3587494" y="3218691"/>
                <a:ext cx="2681443" cy="292523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Treatment period 3: Statin or placebo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594518" y="2323737"/>
                <a:ext cx="2681443" cy="292523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Treatment period 1: Statin or placebo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587495" y="4531388"/>
                <a:ext cx="2681443" cy="292523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Treatment period 6: Statin or placebo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587492" y="4054880"/>
                <a:ext cx="2681443" cy="292523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Treatment period 5: Statin or placebo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H="1">
                <a:off x="4921190" y="736442"/>
                <a:ext cx="1" cy="238775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41" idx="2"/>
              </p:cNvCxnSpPr>
              <p:nvPr/>
            </p:nvCxnSpPr>
            <p:spPr>
              <a:xfrm>
                <a:off x="4928214" y="1961749"/>
                <a:ext cx="2" cy="361988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ounded Rectangle 49"/>
              <p:cNvSpPr/>
              <p:nvPr/>
            </p:nvSpPr>
            <p:spPr>
              <a:xfrm>
                <a:off x="1738647" y="380499"/>
                <a:ext cx="1697080" cy="158125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RECRUITMENT</a:t>
                </a: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en-GB" sz="1200" dirty="0" smtClean="0">
                    <a:solidFill>
                      <a:schemeClr val="tx1"/>
                    </a:solidFill>
                  </a:rPr>
                  <a:t>Search list and clinical eligibility checks</a:t>
                </a: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en-GB" sz="1200" dirty="0" smtClean="0">
                    <a:solidFill>
                      <a:schemeClr val="tx1"/>
                    </a:solidFill>
                  </a:rPr>
                  <a:t>PIS sent to patients</a:t>
                </a: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en-GB" sz="1200" dirty="0" smtClean="0">
                    <a:solidFill>
                      <a:schemeClr val="tx1"/>
                    </a:solidFill>
                  </a:rPr>
                  <a:t>Interested patients contact Research Nurse to book Baseline visit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1688418" y="2233373"/>
                <a:ext cx="1739569" cy="2724844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GB" sz="12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FOLLOW-UP</a:t>
                </a:r>
              </a:p>
              <a:p>
                <a:pPr algn="ctr"/>
                <a:endParaRPr lang="en-GB" sz="1200" dirty="0" smtClean="0">
                  <a:solidFill>
                    <a:schemeClr val="tx1"/>
                  </a:solidFill>
                </a:endParaRPr>
              </a:p>
              <a:p>
                <a:pPr algn="ctr">
                  <a:buFont typeface="Arial" pitchFamily="34" charset="0"/>
                  <a:buChar char="•"/>
                </a:pPr>
                <a:r>
                  <a:rPr lang="en-GB" sz="1200" dirty="0" smtClean="0">
                    <a:solidFill>
                      <a:schemeClr val="tx1"/>
                    </a:solidFill>
                  </a:rPr>
                  <a:t>     Symptoms questionnaire  </a:t>
                </a:r>
              </a:p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 </a:t>
                </a:r>
                <a:r>
                  <a:rPr lang="en-GB" sz="1200" dirty="0" smtClean="0">
                    <a:solidFill>
                      <a:schemeClr val="tx1"/>
                    </a:solidFill>
                  </a:rPr>
                  <a:t>      to complete during days  </a:t>
                </a:r>
              </a:p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 </a:t>
                </a:r>
                <a:r>
                  <a:rPr lang="en-GB" sz="1200" dirty="0" smtClean="0">
                    <a:solidFill>
                      <a:schemeClr val="tx1"/>
                    </a:solidFill>
                  </a:rPr>
                  <a:t>      50 to 56 of each  </a:t>
                </a:r>
              </a:p>
              <a:p>
                <a:pPr algn="ctr"/>
                <a:r>
                  <a:rPr lang="en-GB" sz="1200" dirty="0">
                    <a:solidFill>
                      <a:schemeClr val="tx1"/>
                    </a:solidFill>
                  </a:rPr>
                  <a:t> </a:t>
                </a:r>
                <a:r>
                  <a:rPr lang="en-GB" sz="1200" dirty="0" smtClean="0">
                    <a:solidFill>
                      <a:schemeClr val="tx1"/>
                    </a:solidFill>
                  </a:rPr>
                  <a:t>      treatment period</a:t>
                </a:r>
              </a:p>
              <a:p>
                <a:pPr algn="ctr"/>
                <a:endParaRPr lang="en-GB" sz="1200" dirty="0" smtClean="0">
                  <a:solidFill>
                    <a:schemeClr val="tx1"/>
                  </a:solidFill>
                </a:endParaRP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en-GB" sz="1200" dirty="0" smtClean="0">
                    <a:solidFill>
                      <a:schemeClr val="tx1"/>
                    </a:solidFill>
                  </a:rPr>
                  <a:t>Adherence to treatment </a:t>
                </a: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en-GB" sz="1200" dirty="0">
                    <a:solidFill>
                      <a:schemeClr val="tx1"/>
                    </a:solidFill>
                  </a:rPr>
                  <a:t>A</a:t>
                </a:r>
                <a:r>
                  <a:rPr lang="en-GB" sz="1200" dirty="0" smtClean="0">
                    <a:solidFill>
                      <a:schemeClr val="tx1"/>
                    </a:solidFill>
                  </a:rPr>
                  <a:t>dverse events reporting</a:t>
                </a: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en-GB" sz="1200" dirty="0" smtClean="0">
                    <a:solidFill>
                      <a:schemeClr val="tx1"/>
                    </a:solidFill>
                  </a:rPr>
                  <a:t>Pain questionnaire </a:t>
                </a: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en-GB" sz="1200" dirty="0">
                    <a:solidFill>
                      <a:schemeClr val="tx1"/>
                    </a:solidFill>
                  </a:rPr>
                  <a:t>C</a:t>
                </a:r>
                <a:r>
                  <a:rPr lang="en-GB" sz="1200" dirty="0" smtClean="0">
                    <a:solidFill>
                      <a:schemeClr val="tx1"/>
                    </a:solidFill>
                  </a:rPr>
                  <a:t>onfirmation of treatment pack receipt on day 56 of each treatment period</a:t>
                </a:r>
              </a:p>
              <a:p>
                <a:pPr algn="ctr"/>
                <a:endParaRPr lang="en-GB" sz="10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GB" sz="10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GB" sz="10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>
                <a:off x="4928214" y="3913573"/>
                <a:ext cx="0" cy="141307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4928216" y="3092768"/>
                <a:ext cx="0" cy="125923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4928216" y="2616260"/>
                <a:ext cx="0" cy="183985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H="1">
                <a:off x="4928214" y="3511214"/>
                <a:ext cx="2" cy="109836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ounded Rectangle 56"/>
              <p:cNvSpPr/>
              <p:nvPr/>
            </p:nvSpPr>
            <p:spPr>
              <a:xfrm>
                <a:off x="3593977" y="5340917"/>
                <a:ext cx="2681443" cy="1023091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Within 3 months of treatment period 6 end: </a:t>
                </a:r>
              </a:p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N of 1 trial results</a:t>
                </a:r>
              </a:p>
              <a:p>
                <a:pPr algn="ctr"/>
                <a:endParaRPr lang="en-GB" sz="12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Patient final decision will be recorded on End of Trial form</a:t>
                </a:r>
              </a:p>
              <a:p>
                <a:pPr algn="ctr"/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8" name="Straight Arrow Connector 57"/>
              <p:cNvCxnSpPr>
                <a:stCxn id="46" idx="2"/>
                <a:endCxn id="57" idx="0"/>
              </p:cNvCxnSpPr>
              <p:nvPr/>
            </p:nvCxnSpPr>
            <p:spPr>
              <a:xfrm>
                <a:off x="4928216" y="4823911"/>
                <a:ext cx="6482" cy="517006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ounded Rectangle 58"/>
              <p:cNvSpPr/>
              <p:nvPr/>
            </p:nvSpPr>
            <p:spPr>
              <a:xfrm>
                <a:off x="4081598" y="994620"/>
                <a:ext cx="1679183" cy="372242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Attend screening visit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>
                <a:off x="4921190" y="1376562"/>
                <a:ext cx="0" cy="205216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AutoShape 8" descr="Image result for nurse phoning patient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10" descr="Image result for nurse phoning patient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9413" y="0"/>
            <a:ext cx="78867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Trial Procedures Overview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8503920" y="2368296"/>
            <a:ext cx="466344" cy="2734056"/>
          </a:xfrm>
          <a:prstGeom prst="upDownArrow">
            <a:avLst/>
          </a:prstGeom>
          <a:solidFill>
            <a:srgbClr val="BF51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12 months</a:t>
            </a:r>
            <a:endParaRPr lang="en-GB" sz="1600" b="1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41" idx="3"/>
            <a:endCxn id="5" idx="0"/>
          </p:cNvCxnSpPr>
          <p:nvPr/>
        </p:nvCxnSpPr>
        <p:spPr>
          <a:xfrm>
            <a:off x="7291632" y="2367281"/>
            <a:ext cx="1445460" cy="1015"/>
          </a:xfrm>
          <a:prstGeom prst="line">
            <a:avLst/>
          </a:prstGeom>
          <a:ln>
            <a:solidFill>
              <a:srgbClr val="BF51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6" idx="3"/>
            <a:endCxn id="5" idx="4"/>
          </p:cNvCxnSpPr>
          <p:nvPr/>
        </p:nvCxnSpPr>
        <p:spPr>
          <a:xfrm>
            <a:off x="8061788" y="5098384"/>
            <a:ext cx="675304" cy="3968"/>
          </a:xfrm>
          <a:prstGeom prst="line">
            <a:avLst/>
          </a:prstGeom>
          <a:ln>
            <a:solidFill>
              <a:srgbClr val="BF51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7-Point Star 25"/>
          <p:cNvSpPr/>
          <p:nvPr/>
        </p:nvSpPr>
        <p:spPr>
          <a:xfrm>
            <a:off x="3502152" y="1188720"/>
            <a:ext cx="731520" cy="48463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</a:t>
            </a:r>
            <a:endParaRPr lang="en-GB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7-Point Star 50"/>
          <p:cNvSpPr/>
          <p:nvPr/>
        </p:nvSpPr>
        <p:spPr>
          <a:xfrm>
            <a:off x="536448" y="6214872"/>
            <a:ext cx="731520" cy="48463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</a:t>
            </a:r>
            <a:endParaRPr lang="en-GB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7-Point Star 26"/>
          <p:cNvSpPr/>
          <p:nvPr/>
        </p:nvSpPr>
        <p:spPr>
          <a:xfrm>
            <a:off x="521208" y="3776472"/>
            <a:ext cx="896112" cy="54864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CTU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61" name="7-Point Star 60"/>
          <p:cNvSpPr/>
          <p:nvPr/>
        </p:nvSpPr>
        <p:spPr>
          <a:xfrm>
            <a:off x="4343400" y="2084832"/>
            <a:ext cx="731520" cy="48463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RN</a:t>
            </a:r>
            <a:endParaRPr lang="en-GB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7-Point Star 62"/>
          <p:cNvSpPr/>
          <p:nvPr/>
        </p:nvSpPr>
        <p:spPr>
          <a:xfrm>
            <a:off x="6964680" y="1386840"/>
            <a:ext cx="731520" cy="48463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RN</a:t>
            </a:r>
            <a:endParaRPr lang="en-GB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7-Point Star 63"/>
          <p:cNvSpPr/>
          <p:nvPr/>
        </p:nvSpPr>
        <p:spPr>
          <a:xfrm>
            <a:off x="630936" y="1213104"/>
            <a:ext cx="731520" cy="48463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RN</a:t>
            </a:r>
            <a:endParaRPr lang="en-GB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1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9175" y="717947"/>
            <a:ext cx="6858000" cy="79652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Background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3425" y="1757492"/>
            <a:ext cx="7943849" cy="4376608"/>
          </a:xfrm>
        </p:spPr>
        <p:txBody>
          <a:bodyPr>
            <a:norm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n-GB" sz="2800" dirty="0"/>
              <a:t>Statins are the most commonly prescribed treatment in the UK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n-GB" sz="2800" dirty="0" smtClean="0"/>
              <a:t>NICE guidelines</a:t>
            </a:r>
            <a:r>
              <a:rPr lang="en-GB" sz="2800" baseline="30000" dirty="0" smtClean="0"/>
              <a:t>1</a:t>
            </a:r>
            <a:r>
              <a:rPr lang="en-GB" sz="2800" dirty="0" smtClean="0"/>
              <a:t> </a:t>
            </a:r>
            <a:r>
              <a:rPr lang="en-GB" sz="2800" dirty="0"/>
              <a:t>recommends statins to all patients with over 10% 10-year risk of CVD (= 2m new statins users)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n-GB" sz="2800" dirty="0"/>
              <a:t>Research shows high prevalence of serious adverse events (rhabdomyolysis) but many patients </a:t>
            </a:r>
            <a:r>
              <a:rPr lang="en-GB" sz="2800" b="1" u="sng" dirty="0"/>
              <a:t>stop statins use</a:t>
            </a:r>
            <a:r>
              <a:rPr lang="en-GB" sz="2800" dirty="0"/>
              <a:t> due to less severe effects (muscle pain; </a:t>
            </a:r>
            <a:r>
              <a:rPr lang="en-GB" sz="2800" dirty="0" smtClean="0"/>
              <a:t>fatigue)</a:t>
            </a:r>
          </a:p>
          <a:p>
            <a:pPr algn="l"/>
            <a:endParaRPr lang="en-GB" sz="1100" dirty="0" smtClean="0"/>
          </a:p>
          <a:p>
            <a:pPr algn="l"/>
            <a:r>
              <a:rPr lang="en-GB" sz="1100" baseline="30000" dirty="0"/>
              <a:t>1</a:t>
            </a:r>
            <a:r>
              <a:rPr lang="en-GB" sz="1100" dirty="0" smtClean="0"/>
              <a:t>National Institute for Health and Care Excellence Clinical Guideline CG181, September 2016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0993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Trial Procedure Summary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Recruitment  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27716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4073" y="2329729"/>
            <a:ext cx="1004453" cy="100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36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941" y="346653"/>
            <a:ext cx="78867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Trial Procedure Summary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Baseline Visit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592042" y="1874982"/>
            <a:ext cx="5556903" cy="4627418"/>
            <a:chOff x="3310006" y="1117601"/>
            <a:chExt cx="5556903" cy="4627418"/>
          </a:xfrm>
        </p:grpSpPr>
        <p:grpSp>
          <p:nvGrpSpPr>
            <p:cNvPr id="10" name="Group 9"/>
            <p:cNvGrpSpPr/>
            <p:nvPr/>
          </p:nvGrpSpPr>
          <p:grpSpPr>
            <a:xfrm>
              <a:off x="4350327" y="1117601"/>
              <a:ext cx="3094182" cy="3306618"/>
              <a:chOff x="3278605" y="1132336"/>
              <a:chExt cx="2183239" cy="3975374"/>
            </a:xfrm>
          </p:grpSpPr>
          <p:sp>
            <p:nvSpPr>
              <p:cNvPr id="15" name="Down Arrow Callout 14"/>
              <p:cNvSpPr/>
              <p:nvPr/>
            </p:nvSpPr>
            <p:spPr>
              <a:xfrm>
                <a:off x="3290688" y="1132336"/>
                <a:ext cx="2171156" cy="1052945"/>
              </a:xfrm>
              <a:prstGeom prst="downArrow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400" dirty="0">
                    <a:solidFill>
                      <a:schemeClr val="bg1"/>
                    </a:solidFill>
                  </a:rPr>
                  <a:t>Patient attends the site for the Baseline visit with </a:t>
                </a:r>
                <a:r>
                  <a:rPr lang="en-GB" sz="1400" dirty="0" smtClean="0">
                    <a:solidFill>
                      <a:schemeClr val="bg1"/>
                    </a:solidFill>
                  </a:rPr>
                  <a:t>Nurse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Down Arrow Callout 15"/>
              <p:cNvSpPr/>
              <p:nvPr/>
            </p:nvSpPr>
            <p:spPr>
              <a:xfrm>
                <a:off x="3289734" y="2207492"/>
                <a:ext cx="2153345" cy="932872"/>
              </a:xfrm>
              <a:prstGeom prst="downArrow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400" dirty="0" smtClean="0"/>
                  <a:t>Nurse </a:t>
                </a:r>
                <a:r>
                  <a:rPr lang="en-GB" sz="1400" dirty="0"/>
                  <a:t>explains the trial and answers any questions</a:t>
                </a:r>
              </a:p>
            </p:txBody>
          </p:sp>
          <p:sp>
            <p:nvSpPr>
              <p:cNvPr id="17" name="Down Arrow Callout 16"/>
              <p:cNvSpPr/>
              <p:nvPr/>
            </p:nvSpPr>
            <p:spPr>
              <a:xfrm>
                <a:off x="3278605" y="3149600"/>
                <a:ext cx="2164474" cy="1173018"/>
              </a:xfrm>
              <a:prstGeom prst="downArrow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400" dirty="0"/>
                  <a:t>I</a:t>
                </a:r>
                <a:r>
                  <a:rPr lang="en-GB" sz="1400" dirty="0" smtClean="0"/>
                  <a:t>nformed </a:t>
                </a:r>
                <a:r>
                  <a:rPr lang="en-GB" sz="1400" dirty="0"/>
                  <a:t>consent must be recorded on Informed Consent form provided </a:t>
                </a:r>
                <a:r>
                  <a:rPr lang="en-GB" sz="1400" dirty="0" smtClean="0"/>
                  <a:t>in Section 13 of the  Investigator </a:t>
                </a:r>
                <a:r>
                  <a:rPr lang="en-GB" sz="1400" dirty="0">
                    <a:solidFill>
                      <a:schemeClr val="bg1"/>
                    </a:solidFill>
                  </a:rPr>
                  <a:t>Site File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3428839" y="4331856"/>
                <a:ext cx="1847313" cy="77585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400" dirty="0"/>
                  <a:t>Baseline data </a:t>
                </a:r>
                <a:r>
                  <a:rPr lang="en-GB" sz="1400" dirty="0" smtClean="0"/>
                  <a:t>is recorded </a:t>
                </a:r>
                <a:r>
                  <a:rPr lang="en-GB" sz="1400" dirty="0"/>
                  <a:t>on the database</a:t>
                </a: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6317671" y="4649756"/>
              <a:ext cx="2549238" cy="1095262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  <a:defRPr/>
              </a:pPr>
              <a:r>
                <a:rPr lang="en-GB" sz="1200" kern="0" dirty="0">
                  <a:solidFill>
                    <a:srgbClr val="000000"/>
                  </a:solidFill>
                  <a:latin typeface="Calibri"/>
                  <a:ea typeface="Times New Roman" panose="02020603050405020304" pitchFamily="18" charset="0"/>
                </a:rPr>
                <a:t>Patient meets all eligibility criteria</a:t>
              </a:r>
              <a:endParaRPr lang="en-GB" sz="1200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  <a:defRPr/>
              </a:pPr>
              <a:r>
                <a:rPr lang="en-GB" sz="1200" kern="0" dirty="0">
                  <a:solidFill>
                    <a:srgbClr val="000000"/>
                  </a:solidFill>
                  <a:latin typeface="Calibri"/>
                  <a:ea typeface="Times New Roman" panose="02020603050405020304" pitchFamily="18" charset="0"/>
                </a:rPr>
                <a:t> Patient is randomised</a:t>
              </a:r>
              <a:endParaRPr lang="en-GB" sz="1200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  <a:defRPr/>
              </a:pPr>
              <a:r>
                <a:rPr lang="en-GB" sz="1200" kern="0" dirty="0">
                  <a:solidFill>
                    <a:srgbClr val="000000"/>
                  </a:solidFill>
                  <a:latin typeface="Calibri"/>
                  <a:ea typeface="Times New Roman" panose="02020603050405020304" pitchFamily="18" charset="0"/>
                </a:rPr>
                <a:t> Complete the </a:t>
              </a:r>
              <a:r>
                <a:rPr lang="en-GB" sz="1200" kern="0" dirty="0" smtClean="0">
                  <a:solidFill>
                    <a:srgbClr val="000000"/>
                  </a:solidFill>
                  <a:latin typeface="Calibri"/>
                  <a:ea typeface="Times New Roman" panose="02020603050405020304" pitchFamily="18" charset="0"/>
                </a:rPr>
                <a:t>Screening and Randomisation logs</a:t>
              </a:r>
              <a:endParaRPr lang="en-GB" sz="1200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  <a:defRPr/>
              </a:pPr>
              <a:endParaRPr lang="en-GB" sz="1200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310006" y="4631283"/>
              <a:ext cx="2305705" cy="1113736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buFont typeface="Wingdings 2" panose="05020102010507070707" pitchFamily="18" charset="2"/>
                <a:buChar char=""/>
                <a:defRPr/>
              </a:pPr>
              <a:r>
                <a:rPr lang="en-GB" sz="1200" kern="0" dirty="0">
                  <a:solidFill>
                    <a:srgbClr val="000000"/>
                  </a:solidFill>
                  <a:latin typeface="Calibri"/>
                  <a:ea typeface="Times New Roman" panose="02020603050405020304" pitchFamily="18" charset="0"/>
                </a:rPr>
                <a:t>Patient changes their mind</a:t>
              </a:r>
              <a:endParaRPr lang="en-GB" sz="1200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171450" indent="-171450">
                <a:buFont typeface="Wingdings 2" panose="05020102010507070707" pitchFamily="18" charset="2"/>
                <a:buChar char=""/>
                <a:defRPr/>
              </a:pPr>
              <a:r>
                <a:rPr lang="en-GB" sz="1200" kern="0" dirty="0">
                  <a:solidFill>
                    <a:srgbClr val="000000"/>
                  </a:solidFill>
                  <a:latin typeface="Calibri"/>
                  <a:ea typeface="Times New Roman" panose="02020603050405020304" pitchFamily="18" charset="0"/>
                </a:rPr>
                <a:t>Patient does not meet all eligibility criteria</a:t>
              </a:r>
              <a:endParaRPr lang="en-GB" sz="1200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171450" indent="-171450">
                <a:buFont typeface="Wingdings 2" panose="05020102010507070707" pitchFamily="18" charset="2"/>
                <a:buChar char=""/>
                <a:defRPr/>
              </a:pPr>
              <a:r>
                <a:rPr lang="en-GB" sz="1200" kern="0" dirty="0">
                  <a:solidFill>
                    <a:srgbClr val="000000"/>
                  </a:solidFill>
                  <a:latin typeface="Calibri"/>
                  <a:ea typeface="Times New Roman" panose="02020603050405020304" pitchFamily="18" charset="0"/>
                </a:rPr>
                <a:t> Patient is not randomised</a:t>
              </a:r>
              <a:endParaRPr lang="en-GB" sz="1200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171450" indent="-171450">
                <a:buFont typeface="Wingdings 2" panose="05020102010507070707" pitchFamily="18" charset="2"/>
                <a:buChar char=""/>
                <a:defRPr/>
              </a:pPr>
              <a:r>
                <a:rPr lang="en-GB" sz="1200" kern="0" dirty="0">
                  <a:solidFill>
                    <a:srgbClr val="000000"/>
                  </a:solidFill>
                  <a:latin typeface="Calibri"/>
                  <a:ea typeface="Times New Roman" panose="02020603050405020304" pitchFamily="18" charset="0"/>
                </a:rPr>
                <a:t>Complete the Screening log</a:t>
              </a:r>
              <a:endParaRPr lang="en-GB" sz="1200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/>
            <p:cNvCxnSpPr>
              <a:stCxn id="18" idx="2"/>
              <a:endCxn id="12" idx="0"/>
            </p:cNvCxnSpPr>
            <p:nvPr/>
          </p:nvCxnSpPr>
          <p:spPr>
            <a:xfrm flipH="1">
              <a:off x="4462858" y="4424219"/>
              <a:ext cx="1409434" cy="20706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8" idx="2"/>
              <a:endCxn id="11" idx="0"/>
            </p:cNvCxnSpPr>
            <p:nvPr/>
          </p:nvCxnSpPr>
          <p:spPr>
            <a:xfrm>
              <a:off x="5872292" y="4424218"/>
              <a:ext cx="1719998" cy="22553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Vertical Scroll 20"/>
          <p:cNvSpPr/>
          <p:nvPr/>
        </p:nvSpPr>
        <p:spPr>
          <a:xfrm>
            <a:off x="6493164" y="3011055"/>
            <a:ext cx="2567709" cy="171796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If patient consents to participating in the optional genetic study, a single blood sample is taken by the Nurse and posted using the </a:t>
            </a:r>
            <a:r>
              <a:rPr lang="en-GB" sz="1400" dirty="0" err="1" smtClean="0"/>
              <a:t>Safebox</a:t>
            </a:r>
            <a:r>
              <a:rPr lang="en-GB" sz="1400" dirty="0" smtClean="0"/>
              <a:t> provided</a:t>
            </a:r>
            <a:endParaRPr lang="en-GB" sz="1400" dirty="0"/>
          </a:p>
        </p:txBody>
      </p:sp>
      <p:cxnSp>
        <p:nvCxnSpPr>
          <p:cNvPr id="23" name="Straight Connector 22"/>
          <p:cNvCxnSpPr>
            <a:stCxn id="17" idx="3"/>
            <a:endCxn id="21" idx="1"/>
          </p:cNvCxnSpPr>
          <p:nvPr/>
        </p:nvCxnSpPr>
        <p:spPr>
          <a:xfrm>
            <a:off x="5699950" y="3869878"/>
            <a:ext cx="1007959" cy="159"/>
          </a:xfrm>
          <a:prstGeom prst="line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Vertical Scroll 26"/>
          <p:cNvSpPr/>
          <p:nvPr/>
        </p:nvSpPr>
        <p:spPr>
          <a:xfrm>
            <a:off x="7370620" y="5237018"/>
            <a:ext cx="1662544" cy="143163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The trial treatment is posted to patients by the CTU</a:t>
            </a:r>
            <a:endParaRPr lang="en-GB" sz="1400" dirty="0"/>
          </a:p>
        </p:txBody>
      </p:sp>
      <p:cxnSp>
        <p:nvCxnSpPr>
          <p:cNvPr id="29" name="Straight Connector 28"/>
          <p:cNvCxnSpPr>
            <a:stCxn id="11" idx="3"/>
            <a:endCxn id="27" idx="1"/>
          </p:cNvCxnSpPr>
          <p:nvPr/>
        </p:nvCxnSpPr>
        <p:spPr>
          <a:xfrm flipV="1">
            <a:off x="7148945" y="5952836"/>
            <a:ext cx="400630" cy="1932"/>
          </a:xfrm>
          <a:prstGeom prst="line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185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001"/>
            <a:ext cx="7886700" cy="958849"/>
          </a:xfrm>
        </p:spPr>
        <p:txBody>
          <a:bodyPr/>
          <a:lstStyle/>
          <a:p>
            <a:pPr algn="ctr"/>
            <a:r>
              <a:rPr lang="en-GB" b="1" dirty="0" err="1" smtClean="0">
                <a:solidFill>
                  <a:srgbClr val="C00000"/>
                </a:solidFill>
              </a:rPr>
              <a:t>Statinwise</a:t>
            </a:r>
            <a:r>
              <a:rPr lang="en-GB" b="1" dirty="0" smtClean="0">
                <a:solidFill>
                  <a:srgbClr val="C00000"/>
                </a:solidFill>
              </a:rPr>
              <a:t> Treatment 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087785"/>
            <a:ext cx="8229600" cy="4857403"/>
          </a:xfrm>
        </p:spPr>
        <p:txBody>
          <a:bodyPr>
            <a:normAutofit/>
          </a:bodyPr>
          <a:lstStyle/>
          <a:p>
            <a:r>
              <a:rPr lang="en-GB" dirty="0" smtClean="0"/>
              <a:t>Atorvastatin 20 mg and matching placebo</a:t>
            </a:r>
          </a:p>
          <a:p>
            <a:r>
              <a:rPr lang="en-GB" dirty="0" smtClean="0"/>
              <a:t>Capsule form to be taken anytime once daily</a:t>
            </a:r>
          </a:p>
          <a:p>
            <a:r>
              <a:rPr lang="en-GB" dirty="0" smtClean="0"/>
              <a:t>3x 2 months taking statins followed by 3x 2 months on placebo in any order (double-blind)</a:t>
            </a:r>
          </a:p>
          <a:p>
            <a:r>
              <a:rPr lang="en-GB" dirty="0" smtClean="0"/>
              <a:t>Treatment will be posted by CTU to patients addresses in 2-months treatment packs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t="14986" r="12500" b="15686"/>
          <a:stretch/>
        </p:blipFill>
        <p:spPr>
          <a:xfrm rot="5400000">
            <a:off x="404813" y="4014792"/>
            <a:ext cx="2543178" cy="2800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t="4444" r="522" b="5139"/>
          <a:stretch/>
        </p:blipFill>
        <p:spPr>
          <a:xfrm>
            <a:off x="3857625" y="4162425"/>
            <a:ext cx="4840777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295" y="104487"/>
            <a:ext cx="7451977" cy="2591088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Trial Procedure Summary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Data Collection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1" dirty="0" smtClean="0"/>
              <a:t>Symptoms </a:t>
            </a:r>
            <a:r>
              <a:rPr lang="en-GB" sz="2000" b="1" dirty="0"/>
              <a:t>questionnaire to complete directly </a:t>
            </a:r>
            <a:r>
              <a:rPr lang="en-GB" sz="2000" b="1" u="sng" dirty="0"/>
              <a:t>by patients</a:t>
            </a:r>
            <a:r>
              <a:rPr lang="en-GB" sz="2000" b="1" dirty="0"/>
              <a:t> during days 50 to 56 of each </a:t>
            </a:r>
            <a:r>
              <a:rPr lang="en-GB" sz="2000" b="1" dirty="0" smtClean="0"/>
              <a:t>treatment period only</a:t>
            </a:r>
            <a:endParaRPr lang="en-GB" sz="20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86496" y="2724728"/>
            <a:ext cx="2501285" cy="39918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Data collected is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1842" y="3050020"/>
            <a:ext cx="3868340" cy="2888962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GB" sz="3200" dirty="0" smtClean="0"/>
              <a:t>Adherence </a:t>
            </a:r>
            <a:r>
              <a:rPr lang="en-GB" sz="3200" dirty="0"/>
              <a:t>to treatment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/>
              <a:t>Adverse events reporting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/>
              <a:t>Pain questionnaire </a:t>
            </a:r>
            <a:endParaRPr lang="en-GB" sz="3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sz="3600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sz="36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18183" y="2724728"/>
            <a:ext cx="4073235" cy="424871"/>
          </a:xfrm>
        </p:spPr>
        <p:txBody>
          <a:bodyPr>
            <a:normAutofit/>
          </a:bodyPr>
          <a:lstStyle/>
          <a:p>
            <a:r>
              <a:rPr lang="en-GB" dirty="0" smtClean="0"/>
              <a:t>Data </a:t>
            </a:r>
            <a:r>
              <a:rPr lang="en-GB" dirty="0"/>
              <a:t>collection methods are: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55259" y="3068493"/>
            <a:ext cx="3887391" cy="2925907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GB" sz="3200" dirty="0"/>
              <a:t>Mobile application (app) 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/>
              <a:t>Online 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/>
              <a:t>Phone 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/>
              <a:t>Paper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742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Trial Procedure Summary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End of Trial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12276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345" y="2115127"/>
            <a:ext cx="2282801" cy="1440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5265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8109"/>
            <a:ext cx="7886700" cy="1020328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err="1">
                <a:solidFill>
                  <a:srgbClr val="C00000"/>
                </a:solidFill>
              </a:rPr>
              <a:t>StatinWISE</a:t>
            </a:r>
            <a:r>
              <a:rPr lang="en-GB" b="1" dirty="0">
                <a:solidFill>
                  <a:srgbClr val="C00000"/>
                </a:solidFill>
              </a:rPr>
              <a:t> Data </a:t>
            </a:r>
            <a:r>
              <a:rPr lang="en-GB" b="1" dirty="0" smtClean="0">
                <a:solidFill>
                  <a:srgbClr val="C00000"/>
                </a:solidFill>
              </a:rPr>
              <a:t>Collection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Time points Summary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985774"/>
              </p:ext>
            </p:extLst>
          </p:nvPr>
        </p:nvGraphicFramePr>
        <p:xfrm>
          <a:off x="628650" y="1477963"/>
          <a:ext cx="7886700" cy="4572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71675"/>
                <a:gridCol w="1602220"/>
                <a:gridCol w="2341130"/>
                <a:gridCol w="1971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Data 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When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Completed by </a:t>
                      </a: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Data entry method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Baseline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Screening visit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Research Nurse or GP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Online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Patient questionnaires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Every</a:t>
                      </a:r>
                      <a:r>
                        <a:rPr lang="en-GB" baseline="0" dirty="0" smtClean="0"/>
                        <a:t> 2 months for 1 week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Patient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 smtClean="0"/>
                        <a:t>Mobile application (app) or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 smtClean="0"/>
                        <a:t>Online or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 smtClean="0"/>
                        <a:t>Phone or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 smtClean="0"/>
                        <a:t>Paper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End of Trial/</a:t>
                      </a:r>
                      <a:r>
                        <a:rPr lang="en-GB" baseline="0" dirty="0" smtClean="0"/>
                        <a:t> Early Withdrawal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Month</a:t>
                      </a:r>
                      <a:r>
                        <a:rPr lang="en-GB" baseline="0" dirty="0" smtClean="0"/>
                        <a:t> 15 or at time of earlier withdrawal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Research Nurse or GP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Online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Adverse</a:t>
                      </a:r>
                      <a:r>
                        <a:rPr lang="en-GB" baseline="0" dirty="0" smtClean="0"/>
                        <a:t> event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 required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Research Nurse or GP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 smtClean="0"/>
                        <a:t>Online or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 smtClean="0"/>
                        <a:t>Paper form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1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699000" y="1260475"/>
            <a:ext cx="4103688" cy="19081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</a:rPr>
              <a:t>TRAINING AND PRESENTATIONS</a:t>
            </a:r>
          </a:p>
          <a:p>
            <a:pPr>
              <a:spcAft>
                <a:spcPts val="600"/>
              </a:spcAft>
              <a:buClr>
                <a:schemeClr val="accent2"/>
              </a:buClr>
              <a:defRPr/>
            </a:pPr>
            <a:r>
              <a:rPr lang="en-US" sz="1800" dirty="0">
                <a:latin typeface="+mn-lt"/>
              </a:rPr>
              <a:t>Please contact the </a:t>
            </a:r>
            <a:r>
              <a:rPr lang="en-US" dirty="0" smtClean="0"/>
              <a:t>CTU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if </a:t>
            </a: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800" dirty="0">
                <a:latin typeface="+mn-lt"/>
              </a:rPr>
              <a:t> you need more training materials for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  staff sessions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800" dirty="0">
                <a:latin typeface="+mn-lt"/>
              </a:rPr>
              <a:t> you are presenting the trial at meetings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  or conferences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69875" y="1257300"/>
            <a:ext cx="4103688" cy="25718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  <p:txBody>
          <a:bodyPr lIns="78145" tIns="39072" rIns="78145" bIns="39072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</a:rPr>
              <a:t>BEFORE YOU START THE TRIAL YOU WILL RECEIVE: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 a study file compiled specifically for your </a:t>
            </a:r>
            <a:br>
              <a:rPr lang="en-US" sz="1800" dirty="0">
                <a:solidFill>
                  <a:srgbClr val="000000"/>
                </a:solidFill>
                <a:latin typeface="+mn-lt"/>
              </a:rPr>
            </a:br>
            <a:r>
              <a:rPr lang="en-US" sz="1800" dirty="0">
                <a:solidFill>
                  <a:srgbClr val="000000"/>
                </a:solidFill>
                <a:latin typeface="+mn-lt"/>
              </a:rPr>
              <a:t>   </a:t>
            </a:r>
            <a:r>
              <a:rPr lang="en-US" dirty="0" smtClean="0">
                <a:solidFill>
                  <a:srgbClr val="000000"/>
                </a:solidFill>
              </a:rPr>
              <a:t>site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containing contact details, </a:t>
            </a:r>
            <a:br>
              <a:rPr lang="en-US" sz="1800" dirty="0">
                <a:solidFill>
                  <a:srgbClr val="000000"/>
                </a:solidFill>
                <a:latin typeface="+mn-lt"/>
              </a:rPr>
            </a:br>
            <a:r>
              <a:rPr lang="en-US" sz="1800" dirty="0">
                <a:solidFill>
                  <a:srgbClr val="000000"/>
                </a:solidFill>
                <a:latin typeface="+mn-lt"/>
              </a:rPr>
              <a:t>   further information, guidance, spare </a:t>
            </a:r>
            <a:br>
              <a:rPr lang="en-US" sz="1800" dirty="0">
                <a:solidFill>
                  <a:srgbClr val="000000"/>
                </a:solidFill>
                <a:latin typeface="+mn-lt"/>
              </a:rPr>
            </a:br>
            <a:r>
              <a:rPr lang="en-US" sz="1800" dirty="0">
                <a:solidFill>
                  <a:srgbClr val="000000"/>
                </a:solidFill>
                <a:latin typeface="+mn-lt"/>
              </a:rPr>
              <a:t>  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consent and AE forms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and filing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space   </a:t>
            </a:r>
          </a:p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for completed forms </a:t>
            </a: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 training CD with PowerPoint </a:t>
            </a:r>
            <a:br>
              <a:rPr lang="en-US" sz="1800" dirty="0" smtClean="0">
                <a:solidFill>
                  <a:srgbClr val="000000"/>
                </a:solidFill>
                <a:latin typeface="+mn-lt"/>
              </a:rPr>
            </a:b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   presentations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66675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4400" b="1" kern="0" dirty="0">
                <a:solidFill>
                  <a:srgbClr val="C00000"/>
                </a:solidFill>
                <a:latin typeface="+mj-lt"/>
                <a:cs typeface="+mn-cs"/>
              </a:rPr>
              <a:t>Trial Materials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/>
          <a:stretch/>
        </p:blipFill>
        <p:spPr>
          <a:xfrm rot="5400000">
            <a:off x="5386384" y="3157543"/>
            <a:ext cx="2828927" cy="40385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324349"/>
            <a:ext cx="2543175" cy="19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-304800"/>
            <a:ext cx="8524875" cy="749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90750" y="27078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StatinWISE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aims to: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Answer an important question for</a:t>
            </a:r>
          </a:p>
          <a:p>
            <a:pPr lvl="0" algn="ctr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public health</a:t>
            </a:r>
          </a:p>
          <a:p>
            <a:pPr lvl="0"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Answer the question for individual </a:t>
            </a:r>
          </a:p>
          <a:p>
            <a:pPr lvl="0" algn="ctr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</a:p>
          <a:p>
            <a:pPr lvl="0"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Bring together research and </a:t>
            </a:r>
          </a:p>
          <a:p>
            <a:pPr lvl="0" algn="ctr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care</a:t>
            </a:r>
          </a:p>
          <a:p>
            <a:pPr lvl="0"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As little work as possible for </a:t>
            </a:r>
          </a:p>
          <a:p>
            <a:pPr lvl="0" algn="ctr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GPs Practices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80803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186977" y="3926810"/>
            <a:ext cx="6912767" cy="16619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46138"/>
            <a:r>
              <a:rPr lang="en-GB" dirty="0" smtClean="0">
                <a:latin typeface="Calibri" pitchFamily="34" charset="0"/>
              </a:rPr>
              <a:t>London </a:t>
            </a:r>
            <a:r>
              <a:rPr lang="en-GB" dirty="0">
                <a:latin typeface="Calibri" pitchFamily="34" charset="0"/>
              </a:rPr>
              <a:t>School of Hygiene &amp; Tropical Medicine</a:t>
            </a:r>
          </a:p>
          <a:p>
            <a:pPr algn="ctr" defTabSz="846138"/>
            <a:r>
              <a:rPr lang="en-GB" dirty="0" smtClean="0">
                <a:latin typeface="Calibri" pitchFamily="34" charset="0"/>
              </a:rPr>
              <a:t>Room 180, Keppel </a:t>
            </a:r>
            <a:r>
              <a:rPr lang="en-GB" dirty="0">
                <a:latin typeface="Calibri" pitchFamily="34" charset="0"/>
              </a:rPr>
              <a:t>Street, London WC1E 7HT</a:t>
            </a:r>
          </a:p>
          <a:p>
            <a:pPr algn="ctr" defTabSz="846138"/>
            <a:endParaRPr lang="en-GB" dirty="0">
              <a:latin typeface="Calibri" pitchFamily="34" charset="0"/>
            </a:endParaRPr>
          </a:p>
          <a:p>
            <a:pPr algn="ctr" defTabSz="846138"/>
            <a:r>
              <a:rPr lang="en-GB" dirty="0">
                <a:latin typeface="Calibri" pitchFamily="34" charset="0"/>
              </a:rPr>
              <a:t>Tel +44(0)20 7299 </a:t>
            </a:r>
            <a:r>
              <a:rPr lang="en-GB" dirty="0" smtClean="0">
                <a:latin typeface="Calibri" pitchFamily="34" charset="0"/>
              </a:rPr>
              <a:t>4684</a:t>
            </a:r>
          </a:p>
          <a:p>
            <a:pPr algn="ctr" defTabSz="846138"/>
            <a:r>
              <a:rPr lang="en-GB" dirty="0" smtClean="0">
                <a:latin typeface="Calibri" pitchFamily="34" charset="0"/>
              </a:rPr>
              <a:t>Fax </a:t>
            </a:r>
            <a:r>
              <a:rPr lang="en-GB" dirty="0">
                <a:latin typeface="Calibri" pitchFamily="34" charset="0"/>
              </a:rPr>
              <a:t>+44(0)20 7299 4663</a:t>
            </a:r>
          </a:p>
          <a:p>
            <a:pPr algn="ctr" defTabSz="846138"/>
            <a:r>
              <a:rPr lang="en-GB" dirty="0">
                <a:latin typeface="Calibri" pitchFamily="34" charset="0"/>
              </a:rPr>
              <a:t>Email: </a:t>
            </a:r>
            <a:r>
              <a:rPr lang="en-GB" dirty="0" smtClean="0">
                <a:latin typeface="Calibri" pitchFamily="34" charset="0"/>
              </a:rPr>
              <a:t>statinwise@Lshtm.ac.uk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7" name="Picture 6" descr="CTU_Colour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519886"/>
            <a:ext cx="1638300" cy="933450"/>
          </a:xfrm>
          <a:prstGeom prst="rect">
            <a:avLst/>
          </a:prstGeom>
        </p:spPr>
      </p:pic>
      <p:pic>
        <p:nvPicPr>
          <p:cNvPr id="8" name="Picture 7" descr="lshtm_logo_posters-black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05092"/>
            <a:ext cx="2111188" cy="1108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22301" r="1300" b="20999"/>
          <a:stretch/>
        </p:blipFill>
        <p:spPr>
          <a:xfrm>
            <a:off x="2699792" y="1920530"/>
            <a:ext cx="3744416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44168"/>
            <a:ext cx="2496312" cy="809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8264" y="188640"/>
            <a:ext cx="2101982" cy="1066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8617" y="885590"/>
            <a:ext cx="3444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CONTACT US </a:t>
            </a:r>
          </a:p>
        </p:txBody>
      </p:sp>
    </p:spTree>
    <p:extLst>
      <p:ext uri="{BB962C8B-B14F-4D97-AF65-F5344CB8AC3E}">
        <p14:creationId xmlns:p14="http://schemas.microsoft.com/office/powerpoint/2010/main" val="28849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Statins and muscle pain Research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11389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0000"/>
              </a:lnSpc>
            </a:pPr>
            <a:r>
              <a:rPr lang="en-GB" sz="4000" dirty="0"/>
              <a:t>Statins are effective at reducing CVD risks yet patients stop treatment due to muscle </a:t>
            </a:r>
            <a:r>
              <a:rPr lang="en-GB" sz="4000" dirty="0" smtClean="0"/>
              <a:t>symptoms</a:t>
            </a:r>
          </a:p>
          <a:p>
            <a:pPr algn="just">
              <a:lnSpc>
                <a:spcPct val="110000"/>
              </a:lnSpc>
            </a:pPr>
            <a:r>
              <a:rPr lang="en-GB" sz="4000" dirty="0" smtClean="0"/>
              <a:t>Observational </a:t>
            </a:r>
            <a:r>
              <a:rPr lang="en-GB" sz="4000" dirty="0" err="1" smtClean="0"/>
              <a:t>unblinded</a:t>
            </a:r>
            <a:r>
              <a:rPr lang="en-GB" sz="4000" dirty="0" smtClean="0"/>
              <a:t> studies conducted: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4000" dirty="0" smtClean="0"/>
              <a:t> participants expect adverse effects </a:t>
            </a:r>
            <a:r>
              <a:rPr lang="en-GB" sz="4000" dirty="0"/>
              <a:t>and therefore reporting of symptoms may be higher than in a comparable statin-free </a:t>
            </a:r>
            <a:r>
              <a:rPr lang="en-GB" sz="4000" dirty="0" smtClean="0"/>
              <a:t>population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4000" dirty="0" smtClean="0"/>
              <a:t>This </a:t>
            </a:r>
            <a:r>
              <a:rPr lang="en-GB" sz="4000" dirty="0"/>
              <a:t>phenomenon, the “nocebo” effect, can lead to bias in </a:t>
            </a:r>
            <a:r>
              <a:rPr lang="en-GB" sz="4000" dirty="0" err="1"/>
              <a:t>unblinded</a:t>
            </a:r>
            <a:r>
              <a:rPr lang="en-GB" sz="4000" dirty="0"/>
              <a:t> </a:t>
            </a:r>
            <a:r>
              <a:rPr lang="en-GB" sz="4000" dirty="0" smtClean="0"/>
              <a:t>studies</a:t>
            </a:r>
            <a:r>
              <a:rPr lang="en-GB" sz="4000" baseline="30000" dirty="0" smtClean="0"/>
              <a:t>1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GB" sz="1600" baseline="30000" dirty="0" smtClean="0"/>
              <a:t>1</a:t>
            </a:r>
            <a:r>
              <a:rPr lang="en-GB" sz="1600" dirty="0" smtClean="0"/>
              <a:t>Barsky </a:t>
            </a:r>
            <a:r>
              <a:rPr lang="en-GB" sz="1600" dirty="0"/>
              <a:t>AJ, </a:t>
            </a:r>
            <a:r>
              <a:rPr lang="en-GB" sz="1600" dirty="0" err="1"/>
              <a:t>Saintfort</a:t>
            </a:r>
            <a:r>
              <a:rPr lang="en-GB" sz="1600" dirty="0"/>
              <a:t> R, Rogers MP, </a:t>
            </a:r>
            <a:r>
              <a:rPr lang="en-GB" sz="1600" dirty="0" err="1"/>
              <a:t>Borus</a:t>
            </a:r>
            <a:r>
              <a:rPr lang="en-GB" sz="1600" dirty="0"/>
              <a:t> JF. Nonspecific medication side effects and the nocebo phenomenon. </a:t>
            </a:r>
            <a:r>
              <a:rPr lang="en-GB" sz="1600" i="1" dirty="0" err="1"/>
              <a:t>Jama</a:t>
            </a:r>
            <a:r>
              <a:rPr lang="en-GB" sz="1600" i="1" dirty="0"/>
              <a:t> </a:t>
            </a:r>
            <a:r>
              <a:rPr lang="en-GB" sz="1600" dirty="0"/>
              <a:t>2002; </a:t>
            </a:r>
            <a:r>
              <a:rPr lang="en-GB" sz="1600" b="1" dirty="0"/>
              <a:t>287</a:t>
            </a:r>
            <a:r>
              <a:rPr lang="en-GB" sz="1600" dirty="0"/>
              <a:t>(5): 622-7.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6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Statins and muscle pain Research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93628" y="1309971"/>
            <a:ext cx="3868340" cy="823912"/>
          </a:xfrm>
        </p:spPr>
        <p:txBody>
          <a:bodyPr/>
          <a:lstStyle/>
          <a:p>
            <a:r>
              <a:rPr lang="en-GB" dirty="0"/>
              <a:t>ODYSSEY ALTERNATIVE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0789" y="2106722"/>
            <a:ext cx="3868340" cy="412206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 </a:t>
            </a:r>
            <a:r>
              <a:rPr lang="en-GB" dirty="0"/>
              <a:t>compared </a:t>
            </a:r>
            <a:r>
              <a:rPr lang="en-GB" dirty="0" err="1"/>
              <a:t>alirocumab</a:t>
            </a:r>
            <a:r>
              <a:rPr lang="en-GB" dirty="0"/>
              <a:t> with </a:t>
            </a:r>
            <a:r>
              <a:rPr lang="en-GB" dirty="0" err="1"/>
              <a:t>ezetimibe</a:t>
            </a:r>
            <a:r>
              <a:rPr lang="en-GB" dirty="0"/>
              <a:t> in patients at moderate to high cardiovascular risk with statin intolerance (unable to tolerate ≥2 statins, including one at the lowest approved starting dose) due to muscle symptoms</a:t>
            </a:r>
            <a:endParaRPr lang="en-GB" dirty="0" smtClean="0"/>
          </a:p>
          <a:p>
            <a:r>
              <a:rPr lang="en-GB" dirty="0" err="1" smtClean="0"/>
              <a:t>alirocumab</a:t>
            </a:r>
            <a:r>
              <a:rPr lang="en-GB" dirty="0" smtClean="0"/>
              <a:t> </a:t>
            </a:r>
            <a:r>
              <a:rPr lang="en-GB" dirty="0"/>
              <a:t>vs </a:t>
            </a:r>
            <a:r>
              <a:rPr lang="en-GB" dirty="0" err="1"/>
              <a:t>ezetimibe</a:t>
            </a:r>
            <a:r>
              <a:rPr lang="en-GB" dirty="0"/>
              <a:t> vs </a:t>
            </a:r>
            <a:r>
              <a:rPr lang="en-GB" dirty="0" smtClean="0"/>
              <a:t>atorvastatin</a:t>
            </a:r>
          </a:p>
          <a:p>
            <a:r>
              <a:rPr lang="en-GB" dirty="0" smtClean="0"/>
              <a:t>Double-blind RCT</a:t>
            </a:r>
          </a:p>
          <a:p>
            <a:endParaRPr lang="en-GB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541" y="1319477"/>
            <a:ext cx="3887391" cy="823912"/>
          </a:xfrm>
        </p:spPr>
        <p:txBody>
          <a:bodyPr/>
          <a:lstStyle/>
          <a:p>
            <a:pPr algn="ctr"/>
            <a:r>
              <a:rPr lang="en-GB" dirty="0"/>
              <a:t>GAUSS 3 Trial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1043" y="2115776"/>
            <a:ext cx="3887391" cy="401342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compared </a:t>
            </a:r>
            <a:r>
              <a:rPr lang="en-GB" dirty="0"/>
              <a:t>lipid-lowering efficacy for </a:t>
            </a:r>
            <a:r>
              <a:rPr lang="en-GB" dirty="0" err="1" smtClean="0"/>
              <a:t>ezetimibe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err="1" smtClean="0"/>
              <a:t>evolocumab</a:t>
            </a:r>
            <a:r>
              <a:rPr lang="en-GB" dirty="0"/>
              <a:t> </a:t>
            </a:r>
            <a:r>
              <a:rPr lang="en-GB" dirty="0" smtClean="0"/>
              <a:t>in patients with </a:t>
            </a:r>
            <a:r>
              <a:rPr lang="en-GB" dirty="0"/>
              <a:t>muscle symptoms confirmed by statin </a:t>
            </a:r>
            <a:r>
              <a:rPr lang="en-GB" dirty="0" err="1"/>
              <a:t>rechallenge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dirty="0" err="1"/>
              <a:t>ezetimibe</a:t>
            </a:r>
            <a:r>
              <a:rPr lang="en-GB" dirty="0"/>
              <a:t> vs </a:t>
            </a:r>
            <a:r>
              <a:rPr lang="en-GB" dirty="0" smtClean="0"/>
              <a:t>atorvastatin vs </a:t>
            </a:r>
            <a:r>
              <a:rPr lang="en-GB" dirty="0" err="1" smtClean="0"/>
              <a:t>evolocumab</a:t>
            </a:r>
            <a:endParaRPr lang="en-GB" dirty="0" smtClean="0"/>
          </a:p>
          <a:p>
            <a:r>
              <a:rPr lang="en-GB" dirty="0"/>
              <a:t>Double-blind RCT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9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403226"/>
            <a:ext cx="78867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Statins and muscle pain Research </a:t>
            </a:r>
            <a:r>
              <a:rPr lang="en-GB" dirty="0" smtClean="0"/>
              <a:t>ODYSSEY </a:t>
            </a:r>
            <a:r>
              <a:rPr lang="en-GB" dirty="0" smtClean="0"/>
              <a:t>ALTERNATIVE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2120900"/>
            <a:ext cx="78867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ODYSSEY ALTERNATIVE</a:t>
            </a:r>
            <a:r>
              <a:rPr lang="en-GB" baseline="30000" dirty="0"/>
              <a:t>1</a:t>
            </a:r>
            <a:r>
              <a:rPr lang="en-GB" dirty="0"/>
              <a:t> trial (</a:t>
            </a:r>
            <a:r>
              <a:rPr lang="en-GB" dirty="0" err="1"/>
              <a:t>alirocumab</a:t>
            </a:r>
            <a:r>
              <a:rPr lang="en-GB" dirty="0"/>
              <a:t> vs </a:t>
            </a:r>
            <a:r>
              <a:rPr lang="en-GB" dirty="0" err="1"/>
              <a:t>ezetimibe</a:t>
            </a:r>
            <a:r>
              <a:rPr lang="en-GB" dirty="0"/>
              <a:t> vs atorvastatin)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statin ‘intolerant’ patients initially underwent a double blind four-week phase where they received placebo.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7% dropped out due to myalgia.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In the main phase of the trial, rates of adverse events were the same across all groups at roughly 80%, but dropped to 55% among </a:t>
            </a:r>
            <a:r>
              <a:rPr lang="en-GB" dirty="0" err="1"/>
              <a:t>alirocumab</a:t>
            </a:r>
            <a:r>
              <a:rPr lang="en-GB" dirty="0"/>
              <a:t> when </a:t>
            </a:r>
            <a:r>
              <a:rPr lang="en-GB" dirty="0" err="1" smtClean="0"/>
              <a:t>unblinded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expectation of adverse effects among both placebo and active treatment arms may have diluted any true effect of statins on muscle </a:t>
            </a:r>
            <a:r>
              <a:rPr lang="en-GB" dirty="0" smtClean="0"/>
              <a:t>symptoms </a:t>
            </a:r>
            <a:r>
              <a:rPr lang="en-GB" dirty="0" smtClean="0">
                <a:sym typeface="Wingdings" panose="05000000000000000000" pitchFamily="2" charset="2"/>
              </a:rPr>
              <a:t> nocebo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sz="1400" baseline="30000" dirty="0"/>
              <a:t>1</a:t>
            </a:r>
            <a:r>
              <a:rPr lang="en-GB" sz="1400" dirty="0"/>
              <a:t> Moriarty PM. ODYSSEY ALTERNATIVE demonstrates complexity of statin-intolerant patients. AHA 2014; 2014.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96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Statins and muscle pain </a:t>
            </a:r>
            <a:r>
              <a:rPr lang="en-GB" b="1" dirty="0" smtClean="0">
                <a:solidFill>
                  <a:srgbClr val="C00000"/>
                </a:solidFill>
              </a:rPr>
              <a:t>Research</a:t>
            </a:r>
            <a:br>
              <a:rPr lang="en-GB" b="1" dirty="0" smtClean="0">
                <a:solidFill>
                  <a:srgbClr val="C00000"/>
                </a:solidFill>
              </a:rPr>
            </a:br>
            <a:r>
              <a:rPr lang="en-GB" dirty="0" smtClean="0"/>
              <a:t>GAUSS 3 Results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1825"/>
            <a:ext cx="7886700" cy="435133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GAUSS 3 trial </a:t>
            </a:r>
            <a:r>
              <a:rPr lang="en-GB" baseline="30000" dirty="0" smtClean="0"/>
              <a:t>1</a:t>
            </a:r>
            <a:r>
              <a:rPr lang="en-GB" dirty="0" smtClean="0"/>
              <a:t> (</a:t>
            </a:r>
            <a:r>
              <a:rPr lang="en-GB" dirty="0" err="1"/>
              <a:t>ezetimibe</a:t>
            </a:r>
            <a:r>
              <a:rPr lang="en-GB" dirty="0"/>
              <a:t> </a:t>
            </a:r>
            <a:r>
              <a:rPr lang="en-GB" dirty="0" smtClean="0"/>
              <a:t>vs </a:t>
            </a:r>
            <a:r>
              <a:rPr lang="en-GB" dirty="0" err="1" smtClean="0"/>
              <a:t>evolocumab</a:t>
            </a:r>
            <a:r>
              <a:rPr lang="en-GB" dirty="0"/>
              <a:t>) in Patients With Muscle-Related Statin Intolerance</a:t>
            </a:r>
            <a:endParaRPr lang="en-GB" dirty="0" smtClean="0"/>
          </a:p>
          <a:p>
            <a:r>
              <a:rPr lang="en-GB" dirty="0" smtClean="0"/>
              <a:t>2-week washout period where patients received atorvastatin or placebo</a:t>
            </a:r>
          </a:p>
          <a:p>
            <a:r>
              <a:rPr lang="en-GB" dirty="0" smtClean="0"/>
              <a:t>43% reported intolerable muscle pain on atorvastatin</a:t>
            </a:r>
          </a:p>
          <a:p>
            <a:r>
              <a:rPr lang="en-GB" dirty="0" smtClean="0"/>
              <a:t>27% reported intolerable muscle pain on placebo </a:t>
            </a:r>
            <a:r>
              <a:rPr lang="en-GB" dirty="0" smtClean="0">
                <a:sym typeface="Wingdings" panose="05000000000000000000" pitchFamily="2" charset="2"/>
              </a:rPr>
              <a:t> nocebo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In the main phase of the trial, </a:t>
            </a:r>
            <a:r>
              <a:rPr lang="en-GB" dirty="0" smtClean="0"/>
              <a:t>muscle related events reported were 21% on </a:t>
            </a:r>
            <a:r>
              <a:rPr lang="en-GB" dirty="0" err="1" smtClean="0"/>
              <a:t>evolocumab</a:t>
            </a:r>
            <a:r>
              <a:rPr lang="en-GB" dirty="0" smtClean="0"/>
              <a:t> and 29% on </a:t>
            </a:r>
            <a:r>
              <a:rPr lang="en-GB" dirty="0" err="1" smtClean="0"/>
              <a:t>ezetimibe</a:t>
            </a:r>
            <a:r>
              <a:rPr lang="en-GB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0.7% vs 7% stopped treatment due to muscle symptoms</a:t>
            </a:r>
          </a:p>
          <a:p>
            <a:pPr marL="0" indent="0">
              <a:buNone/>
            </a:pPr>
            <a:endParaRPr lang="en-GB" sz="1300" baseline="30000" dirty="0" smtClean="0"/>
          </a:p>
          <a:p>
            <a:pPr marL="0" indent="0">
              <a:buNone/>
            </a:pPr>
            <a:endParaRPr lang="en-GB" sz="1300" baseline="30000" dirty="0"/>
          </a:p>
          <a:p>
            <a:pPr marL="0" indent="0">
              <a:buNone/>
            </a:pPr>
            <a:r>
              <a:rPr lang="en-GB" sz="1300" baseline="30000" dirty="0" smtClean="0"/>
              <a:t>1</a:t>
            </a:r>
            <a:r>
              <a:rPr lang="en-GB" sz="1300" dirty="0" smtClean="0"/>
              <a:t> </a:t>
            </a:r>
            <a:r>
              <a:rPr lang="en-GB" sz="1300" dirty="0" err="1"/>
              <a:t>Nissen</a:t>
            </a:r>
            <a:r>
              <a:rPr lang="en-GB" sz="1300" dirty="0"/>
              <a:t> SE, </a:t>
            </a:r>
            <a:r>
              <a:rPr lang="en-GB" sz="1300" dirty="0" err="1"/>
              <a:t>Stroes</a:t>
            </a:r>
            <a:r>
              <a:rPr lang="en-GB" sz="1300" dirty="0"/>
              <a:t> E, Dent-Acosta RE, et. al. Efficacy and Tolerability of </a:t>
            </a:r>
            <a:r>
              <a:rPr lang="en-GB" sz="1300" dirty="0" err="1"/>
              <a:t>Evolocumab</a:t>
            </a:r>
            <a:r>
              <a:rPr lang="en-GB" sz="1300" dirty="0"/>
              <a:t> vs </a:t>
            </a:r>
            <a:r>
              <a:rPr lang="en-GB" sz="1300" dirty="0" err="1"/>
              <a:t>Ezetimibe</a:t>
            </a:r>
            <a:r>
              <a:rPr lang="en-GB" sz="1300" dirty="0"/>
              <a:t> in Patients With Muscle-Related Statin Intolerance The GAUSS-3 Randomized Clinical Trial. JAMA. 2016;315(15):1580-1590)</a:t>
            </a:r>
          </a:p>
        </p:txBody>
      </p:sp>
    </p:spTree>
    <p:extLst>
      <p:ext uri="{BB962C8B-B14F-4D97-AF65-F5344CB8AC3E}">
        <p14:creationId xmlns:p14="http://schemas.microsoft.com/office/powerpoint/2010/main" val="35945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Statins and muscle pain Research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14313" indent="-214313"/>
            <a:r>
              <a:rPr lang="en-GB" dirty="0"/>
              <a:t>Two BMJ </a:t>
            </a:r>
            <a:r>
              <a:rPr lang="en-GB" dirty="0" smtClean="0"/>
              <a:t>articles</a:t>
            </a:r>
            <a:r>
              <a:rPr lang="en-GB" baseline="30000" dirty="0" smtClean="0"/>
              <a:t>1,2</a:t>
            </a:r>
            <a:r>
              <a:rPr lang="en-GB" dirty="0" smtClean="0"/>
              <a:t> late </a:t>
            </a:r>
            <a:r>
              <a:rPr lang="en-GB" dirty="0"/>
              <a:t>2013 suggesting  side effects of statins may outweigh benefits</a:t>
            </a:r>
          </a:p>
          <a:p>
            <a:pPr marL="214313" indent="-214313"/>
            <a:r>
              <a:rPr lang="en-GB" dirty="0"/>
              <a:t>Media coverage grew through early 2014</a:t>
            </a:r>
          </a:p>
          <a:p>
            <a:pPr marL="457200" indent="-457200">
              <a:buFont typeface="Wingdings" charset="2"/>
              <a:buChar char="Ø"/>
            </a:pPr>
            <a:r>
              <a:rPr lang="en-GB" dirty="0" smtClean="0"/>
              <a:t>Number of internet searches increased</a:t>
            </a:r>
            <a:r>
              <a:rPr lang="en-GB" baseline="30000" dirty="0" smtClean="0"/>
              <a:t>3</a:t>
            </a:r>
          </a:p>
          <a:p>
            <a:pPr marL="457200" indent="-457200">
              <a:buFont typeface="Wingdings" charset="2"/>
              <a:buChar char="Ø"/>
            </a:pPr>
            <a:r>
              <a:rPr lang="en-GB" dirty="0" smtClean="0"/>
              <a:t>Number of patients starting and stopping statin therapy impacted</a:t>
            </a:r>
            <a:r>
              <a:rPr lang="en-GB" baseline="30000" dirty="0" smtClean="0"/>
              <a:t>3</a:t>
            </a:r>
          </a:p>
          <a:p>
            <a:pPr marL="457200" indent="-457200">
              <a:buFont typeface="Wingdings" charset="2"/>
              <a:buChar char="Ø"/>
            </a:pPr>
            <a:r>
              <a:rPr lang="en-GB" dirty="0"/>
              <a:t>Impact sufficient to lead to an additional 2000 – 6000 heart </a:t>
            </a:r>
            <a:r>
              <a:rPr lang="en-GB" dirty="0" smtClean="0"/>
              <a:t>attacks</a:t>
            </a:r>
            <a:r>
              <a:rPr lang="en-GB" baseline="30000" dirty="0" smtClean="0"/>
              <a:t>3</a:t>
            </a:r>
          </a:p>
          <a:p>
            <a:pPr marL="0" indent="0">
              <a:buNone/>
            </a:pPr>
            <a:r>
              <a:rPr lang="en-GB" sz="1100" baseline="30000" dirty="0" smtClean="0"/>
              <a:t>1</a:t>
            </a:r>
            <a:r>
              <a:rPr lang="en-GB" sz="1100" dirty="0" smtClean="0"/>
              <a:t> </a:t>
            </a:r>
            <a:r>
              <a:rPr lang="en-GB" sz="1100" i="1" dirty="0"/>
              <a:t>BMJ</a:t>
            </a:r>
            <a:r>
              <a:rPr lang="en-GB" sz="1100" dirty="0"/>
              <a:t> </a:t>
            </a:r>
            <a:r>
              <a:rPr lang="en-GB" sz="1100" dirty="0" smtClean="0"/>
              <a:t>2013;347:f6123</a:t>
            </a:r>
          </a:p>
          <a:p>
            <a:pPr marL="0" indent="0">
              <a:buNone/>
            </a:pPr>
            <a:r>
              <a:rPr lang="en-GB" sz="1100" baseline="30000" dirty="0" smtClean="0"/>
              <a:t>2</a:t>
            </a:r>
            <a:r>
              <a:rPr lang="en-GB" sz="1100" dirty="0" smtClean="0"/>
              <a:t> </a:t>
            </a:r>
            <a:r>
              <a:rPr lang="en-GB" sz="1100" i="1" dirty="0"/>
              <a:t>BMJ </a:t>
            </a:r>
            <a:r>
              <a:rPr lang="en-GB" sz="1100" dirty="0" smtClean="0"/>
              <a:t>2013;347:f6340</a:t>
            </a:r>
          </a:p>
          <a:p>
            <a:pPr marL="0" indent="0">
              <a:buNone/>
            </a:pPr>
            <a:r>
              <a:rPr lang="en-GB" sz="1100" i="1" baseline="30000" dirty="0" smtClean="0"/>
              <a:t>3</a:t>
            </a:r>
            <a:r>
              <a:rPr lang="en-GB" sz="1100" i="1" dirty="0" smtClean="0"/>
              <a:t>BMJ</a:t>
            </a:r>
            <a:r>
              <a:rPr lang="en-GB" sz="1100" dirty="0"/>
              <a:t> 2016;353:i3283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77" y="1823795"/>
            <a:ext cx="826184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Number of patients stopping/starting statins when articles published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04" y="547688"/>
            <a:ext cx="7613964" cy="481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85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1594</TotalTime>
  <Words>1813</Words>
  <Application>Microsoft Office PowerPoint</Application>
  <PresentationFormat>On-screen Show (4:3)</PresentationFormat>
  <Paragraphs>285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Wingdings 2</vt:lpstr>
      <vt:lpstr>Office Theme</vt:lpstr>
      <vt:lpstr>PowerPoint Presentation</vt:lpstr>
      <vt:lpstr>Background</vt:lpstr>
      <vt:lpstr>Statins and muscle pain Research </vt:lpstr>
      <vt:lpstr>Statins and muscle pain Research </vt:lpstr>
      <vt:lpstr>Statins and muscle pain Research ODYSSEY ALTERNATIVE Results</vt:lpstr>
      <vt:lpstr>Statins and muscle pain Research GAUSS 3 Results </vt:lpstr>
      <vt:lpstr>Statins and muscle pain Research</vt:lpstr>
      <vt:lpstr>PowerPoint Presentation</vt:lpstr>
      <vt:lpstr>PowerPoint Presentation</vt:lpstr>
      <vt:lpstr>PowerPoint Presentation</vt:lpstr>
      <vt:lpstr>PowerPoint Presentation</vt:lpstr>
      <vt:lpstr>Why are we doing this trial?</vt:lpstr>
      <vt:lpstr>StatinWISE Overview</vt:lpstr>
      <vt:lpstr>PowerPoint Presentation</vt:lpstr>
      <vt:lpstr>PowerPoint Presentation</vt:lpstr>
      <vt:lpstr>StatinWISE Recruitment </vt:lpstr>
      <vt:lpstr>Optional Genetic Study </vt:lpstr>
      <vt:lpstr>Trial Procedures Overview</vt:lpstr>
      <vt:lpstr>Trial Procedures Overview</vt:lpstr>
      <vt:lpstr>Trial Procedure Summary Recruitment  </vt:lpstr>
      <vt:lpstr>Trial Procedure Summary Baseline Visit</vt:lpstr>
      <vt:lpstr>Statinwise Treatment </vt:lpstr>
      <vt:lpstr>Trial Procedure Summary Data Collection  Symptoms questionnaire to complete directly by patients during days 50 to 56 of each treatment period only</vt:lpstr>
      <vt:lpstr>Trial Procedure Summary End of Trial </vt:lpstr>
      <vt:lpstr>StatinWISE Data Collection  Time points Summary</vt:lpstr>
      <vt:lpstr>PowerPoint Presentation</vt:lpstr>
      <vt:lpstr>PowerPoint Presentation</vt:lpstr>
      <vt:lpstr>PowerPoint Presentation</vt:lpstr>
    </vt:vector>
  </TitlesOfParts>
  <Company>London School of Hygiene &amp; Tropical Medicine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Nabila Youssouf</dc:creator>
  <cp:lastModifiedBy>Nabila Youssouf</cp:lastModifiedBy>
  <cp:revision>172</cp:revision>
  <cp:lastPrinted>2016-12-05T10:49:20Z</cp:lastPrinted>
  <dcterms:created xsi:type="dcterms:W3CDTF">2016-09-27T15:57:03Z</dcterms:created>
  <dcterms:modified xsi:type="dcterms:W3CDTF">2016-12-05T10:52:51Z</dcterms:modified>
</cp:coreProperties>
</file>